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notesSlides/notesSlide10.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3"/>
  </p:notesMasterIdLst>
  <p:sldIdLst>
    <p:sldId id="257" r:id="rId2"/>
    <p:sldId id="259" r:id="rId3"/>
    <p:sldId id="261" r:id="rId4"/>
    <p:sldId id="262" r:id="rId5"/>
    <p:sldId id="263" r:id="rId6"/>
    <p:sldId id="264" r:id="rId7"/>
    <p:sldId id="265" r:id="rId8"/>
    <p:sldId id="266" r:id="rId9"/>
    <p:sldId id="267" r:id="rId10"/>
    <p:sldId id="270" r:id="rId11"/>
    <p:sldId id="26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4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23D0C2-3DC1-7F47-A9C0-AAA11CCF8EB0}" type="datetimeFigureOut">
              <a:rPr lang="en-US" smtClean="0"/>
              <a:t>8/27/14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FE59DD-FAA4-BC44-A87A-5D10AA3E040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a:ln/>
        </p:spPr>
        <p:txBody>
          <a:bodyPr/>
          <a:lstStyle/>
          <a:p>
            <a:r>
              <a:rPr lang="en-US">
                <a:latin typeface="Arial" pitchFamily="-110" charset="0"/>
              </a:rPr>
              <a:t>Here are some of the crucial components of co-teaching:</a:t>
            </a:r>
          </a:p>
          <a:p>
            <a:endParaRPr lang="en-US">
              <a:latin typeface="Arial" pitchFamily="-110" charset="0"/>
            </a:endParaRPr>
          </a:p>
          <a:p>
            <a:r>
              <a:rPr lang="en-US">
                <a:latin typeface="Arial" pitchFamily="-110" charset="0"/>
              </a:rPr>
              <a:t>It is one of several service delivery options.</a:t>
            </a:r>
          </a:p>
          <a:p>
            <a:r>
              <a:rPr lang="en-US">
                <a:latin typeface="Arial" pitchFamily="-110" charset="0"/>
              </a:rPr>
              <a:t>In true co-teaching, there must be two certified staff.  We know that some districts utilize para-educators in this role but please know that expectations cannot be the same for para-educators. We are not saying that utilizing para-educators as support is a classroom is not effective.  It very well could be.  But it is not co-teaching.  So for purposes of this training, we are discussing two certified staff, not non-certified staff.</a:t>
            </a:r>
          </a:p>
          <a:p>
            <a:r>
              <a:rPr lang="en-US">
                <a:latin typeface="Arial" pitchFamily="-110" charset="0"/>
              </a:rPr>
              <a:t>Co-teaching are teachers sharing the workload of all classroom responsibilities, including the same group of students.  Co-teaching happens in one single space and it is usually for one specific content at a time.</a:t>
            </a:r>
          </a:p>
          <a:p>
            <a:r>
              <a:rPr lang="en-US">
                <a:latin typeface="Arial" pitchFamily="-110" charset="0"/>
              </a:rPr>
              <a:t>Teachers should have mutual ownership of the classroom, they should pool from their own experiences and resources and they both need to be held accountable.  We understand that their level of participation may vary but with strong leadership, co-teaching can be a viable service delivery method in your school district.</a:t>
            </a:r>
          </a:p>
          <a:p>
            <a:endParaRPr lang="en-US">
              <a:latin typeface="Arial" pitchFamily="-110" charset="0"/>
            </a:endParaRPr>
          </a:p>
        </p:txBody>
      </p:sp>
      <p:sp>
        <p:nvSpPr>
          <p:cNvPr id="116740" name="Slide Number Placeholder 3"/>
          <p:cNvSpPr>
            <a:spLocks noGrp="1"/>
          </p:cNvSpPr>
          <p:nvPr>
            <p:ph type="sldNum" sz="quarter" idx="5"/>
          </p:nvPr>
        </p:nvSpPr>
        <p:spPr>
          <a:noFill/>
        </p:spPr>
        <p:txBody>
          <a:bodyPr/>
          <a:lstStyle/>
          <a:p>
            <a:fld id="{26C0558B-8359-1C4F-AC59-3F7EDE944183}"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pPr marL="223585" indent="-223585">
              <a:buFontTx/>
              <a:buAutoNum type="arabicPeriod"/>
            </a:pPr>
            <a:r>
              <a:rPr lang="en-US" dirty="0">
                <a:latin typeface="Arial" pitchFamily="-110" charset="0"/>
              </a:rPr>
              <a:t>Co-teachers consider the learning profiles of their students as a whole, in small groups and individually as the determine the approach they select.  As classroom management and data based grouping are common components in any classroom teachers identify the supports that will be needed and which approach will facilitate student learning.</a:t>
            </a:r>
          </a:p>
          <a:p>
            <a:pPr marL="223585" indent="-223585">
              <a:buFontTx/>
              <a:buAutoNum type="arabicPeriod"/>
            </a:pPr>
            <a:endParaRPr lang="en-US" dirty="0">
              <a:latin typeface="Arial" pitchFamily="-110" charset="0"/>
            </a:endParaRPr>
          </a:p>
          <a:p>
            <a:pPr marL="223585" indent="-223585">
              <a:buFontTx/>
              <a:buAutoNum type="arabicPeriod"/>
            </a:pPr>
            <a:r>
              <a:rPr lang="en-US" dirty="0">
                <a:latin typeface="Arial" pitchFamily="-110" charset="0"/>
              </a:rPr>
              <a:t>Co-teaching will be different in different classrooms and at different times of the school year based on teacher characteristics and needs,. For example if co-teachers vary significantly in their teaching styles; it might be best initially to selected approaches that enable them to present content independently. Alternatively if co-teachers work easily together, am more shared approach might be appropriate. Another consideration would be top plant he lesson delivery to support each teachers’ strengths</a:t>
            </a:r>
          </a:p>
          <a:p>
            <a:pPr marL="223585" indent="-223585">
              <a:buFontTx/>
              <a:buAutoNum type="arabicPeriod"/>
            </a:pPr>
            <a:endParaRPr lang="en-US" dirty="0">
              <a:latin typeface="Arial" pitchFamily="-110" charset="0"/>
            </a:endParaRPr>
          </a:p>
          <a:p>
            <a:pPr marL="223585" indent="-223585">
              <a:buFontTx/>
              <a:buAutoNum type="arabicPeriod"/>
            </a:pPr>
            <a:endParaRPr lang="en-US" dirty="0">
              <a:latin typeface="Arial" pitchFamily="-110" charset="0"/>
            </a:endParaRPr>
          </a:p>
          <a:p>
            <a:pPr marL="223585" indent="-223585">
              <a:buFontTx/>
              <a:buAutoNum type="arabicPeriod"/>
            </a:pPr>
            <a:endParaRPr lang="en-US" dirty="0">
              <a:latin typeface="Arial" pitchFamily="-110" charset="0"/>
            </a:endParaRPr>
          </a:p>
        </p:txBody>
      </p:sp>
      <p:sp>
        <p:nvSpPr>
          <p:cNvPr id="135172" name="Slide Number Placeholder 3"/>
          <p:cNvSpPr>
            <a:spLocks noGrp="1"/>
          </p:cNvSpPr>
          <p:nvPr>
            <p:ph type="sldNum" sz="quarter" idx="5"/>
          </p:nvPr>
        </p:nvSpPr>
        <p:spPr>
          <a:noFill/>
        </p:spPr>
        <p:txBody>
          <a:bodyPr/>
          <a:lstStyle/>
          <a:p>
            <a:fld id="{BC2F78F5-DAFA-C944-A456-50EDB26B8CA5}"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a:ln/>
        </p:spPr>
        <p:txBody>
          <a:bodyPr/>
          <a:lstStyle/>
          <a:p>
            <a:r>
              <a:rPr lang="en-US">
                <a:latin typeface="Arial" pitchFamily="-110" charset="0"/>
              </a:rPr>
              <a:t>The content to be taught and the instructional strategies most effective for addressing the content are important considerations in selecting co-teaching approaches. Highly structured content and procedures, such as teaching steps on a process, would require one approach while less structured content, such as a class or group discussion of ideas or sharing problem solving approaches would suggest another approach.</a:t>
            </a:r>
          </a:p>
          <a:p>
            <a:endParaRPr lang="en-US">
              <a:latin typeface="Arial" pitchFamily="-110" charset="0"/>
            </a:endParaRPr>
          </a:p>
          <a:p>
            <a:r>
              <a:rPr lang="en-US">
                <a:latin typeface="Arial" pitchFamily="-110" charset="0"/>
              </a:rPr>
              <a:t>Pragmatic considerations </a:t>
            </a:r>
          </a:p>
          <a:p>
            <a:r>
              <a:rPr lang="en-US">
                <a:latin typeface="Arial" pitchFamily="-110" charset="0"/>
              </a:rPr>
              <a:t>The preference for co-teaching approaches should be conducive to the characteristics of the instructional setting. Is the classroom crowded, can furniture be rearranged easily, and is noise a concern?</a:t>
            </a:r>
          </a:p>
        </p:txBody>
      </p:sp>
      <p:sp>
        <p:nvSpPr>
          <p:cNvPr id="136196" name="Slide Number Placeholder 3"/>
          <p:cNvSpPr>
            <a:spLocks noGrp="1"/>
          </p:cNvSpPr>
          <p:nvPr>
            <p:ph type="sldNum" sz="quarter" idx="5"/>
          </p:nvPr>
        </p:nvSpPr>
        <p:spPr>
          <a:noFill/>
        </p:spPr>
        <p:txBody>
          <a:bodyPr/>
          <a:lstStyle/>
          <a:p>
            <a:fld id="{A9F98312-B8A8-8946-87E6-AD35ED44EDA6}" type="slidenum">
              <a:rPr lang="en-US"/>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noFill/>
          <a:ln/>
        </p:spPr>
        <p:txBody>
          <a:bodyPr/>
          <a:lstStyle/>
          <a:p>
            <a:r>
              <a:rPr lang="en-US">
                <a:latin typeface="Arial" pitchFamily="-110" charset="0"/>
              </a:rPr>
              <a:t>As we go through this training this year, we want you to always keep something in the back of your minds.  Continuously be asking yourself . . . . </a:t>
            </a:r>
          </a:p>
          <a:p>
            <a:endParaRPr lang="en-US">
              <a:latin typeface="Arial" pitchFamily="-110" charset="0"/>
            </a:endParaRPr>
          </a:p>
          <a:p>
            <a:r>
              <a:rPr lang="en-US">
                <a:latin typeface="Arial" pitchFamily="-110" charset="0"/>
              </a:rPr>
              <a:t>“How is what co-teachers are doing in my school or district together substantively different and better for kids than what each of them would do alone?”</a:t>
            </a:r>
          </a:p>
          <a:p>
            <a:endParaRPr lang="en-US">
              <a:latin typeface="Arial" pitchFamily="-110" charset="0"/>
            </a:endParaRPr>
          </a:p>
          <a:p>
            <a:r>
              <a:rPr lang="en-US">
                <a:latin typeface="Arial" pitchFamily="-110" charset="0"/>
              </a:rPr>
              <a:t>And if you cannot determine a marked difference, than co-teaching probably is not happening effectively within your district.  We are hoping that this training with help your school and district with implementing co-teaching with fidelity and in essence have a greater impact on student achievement.</a:t>
            </a:r>
          </a:p>
        </p:txBody>
      </p:sp>
      <p:sp>
        <p:nvSpPr>
          <p:cNvPr id="120836" name="Slide Number Placeholder 3"/>
          <p:cNvSpPr>
            <a:spLocks noGrp="1"/>
          </p:cNvSpPr>
          <p:nvPr>
            <p:ph type="sldNum" sz="quarter" idx="5"/>
          </p:nvPr>
        </p:nvSpPr>
        <p:spPr>
          <a:noFill/>
        </p:spPr>
        <p:txBody>
          <a:bodyPr/>
          <a:lstStyle/>
          <a:p>
            <a:fld id="{A4B27886-C234-7D4F-9CE8-412BBBBFF25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p:spPr>
        <p:txBody>
          <a:bodyPr/>
          <a:lstStyle/>
          <a:p>
            <a:r>
              <a:rPr lang="en-US">
                <a:latin typeface="Arial" pitchFamily="-110" charset="0"/>
              </a:rPr>
              <a:t>Refer to your Co-Teaching Definitions and Examples chart for a brief explanation of the five highlighted approaches based on Friend and Cooks research and practice. Let us first visualize how these approaches will appear in the general education classroom with student, teachers, and work tables. </a:t>
            </a:r>
          </a:p>
        </p:txBody>
      </p:sp>
      <p:sp>
        <p:nvSpPr>
          <p:cNvPr id="126980" name="Slide Number Placeholder 3"/>
          <p:cNvSpPr>
            <a:spLocks noGrp="1"/>
          </p:cNvSpPr>
          <p:nvPr>
            <p:ph type="sldNum" sz="quarter" idx="5"/>
          </p:nvPr>
        </p:nvSpPr>
        <p:spPr>
          <a:noFill/>
        </p:spPr>
        <p:txBody>
          <a:bodyPr/>
          <a:lstStyle/>
          <a:p>
            <a:fld id="{182C77FC-1C85-BF43-B46F-726B7EB96C8C}"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p:spPr>
        <p:txBody>
          <a:bodyPr/>
          <a:lstStyle/>
          <a:p>
            <a:r>
              <a:rPr lang="en-US">
                <a:latin typeface="Arial" pitchFamily="-110" charset="0"/>
              </a:rPr>
              <a:t>Let us first visualize how these approaches will appear in the general education classroom with student, teachers, and work tables. </a:t>
            </a:r>
          </a:p>
          <a:p>
            <a:r>
              <a:rPr lang="en-US">
                <a:latin typeface="Arial" pitchFamily="-110" charset="0"/>
              </a:rPr>
              <a:t>We will be viewing each approach , its characteristics and benefits in the next few slides.  Understanding the possabilities for these approaches will ground an administrators decisions regarding professional development , planning and scheduling.</a:t>
            </a:r>
          </a:p>
        </p:txBody>
      </p:sp>
      <p:sp>
        <p:nvSpPr>
          <p:cNvPr id="128004" name="Slide Number Placeholder 3"/>
          <p:cNvSpPr>
            <a:spLocks noGrp="1"/>
          </p:cNvSpPr>
          <p:nvPr>
            <p:ph type="sldNum" sz="quarter" idx="5"/>
          </p:nvPr>
        </p:nvSpPr>
        <p:spPr>
          <a:noFill/>
        </p:spPr>
        <p:txBody>
          <a:bodyPr/>
          <a:lstStyle/>
          <a:p>
            <a:fld id="{D3A724D3-625E-BE41-8B7E-CAC576DB0FBC}"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pPr defTabSz="909974"/>
            <a:fld id="{51BF37C1-9E61-AD40-93D2-A591D276124C}" type="slidenum">
              <a:rPr lang="en-US"/>
              <a:pPr defTabSz="909974"/>
              <a:t>5</a:t>
            </a:fld>
            <a:endParaRPr lang="en-US" dirty="0"/>
          </a:p>
        </p:txBody>
      </p:sp>
      <p:sp>
        <p:nvSpPr>
          <p:cNvPr id="129027" name="Rectangle 2"/>
          <p:cNvSpPr>
            <a:spLocks noRot="1" noChangeArrowheads="1" noTextEdit="1"/>
          </p:cNvSpPr>
          <p:nvPr>
            <p:ph type="sldImg"/>
          </p:nvPr>
        </p:nvSpPr>
        <p:spPr>
          <a:xfrm>
            <a:off x="1514475" y="457200"/>
            <a:ext cx="3452813" cy="2590800"/>
          </a:xfrm>
          <a:ln/>
        </p:spPr>
      </p:sp>
      <p:sp>
        <p:nvSpPr>
          <p:cNvPr id="129028" name="Rectangle 3"/>
          <p:cNvSpPr>
            <a:spLocks noGrp="1" noChangeArrowheads="1"/>
          </p:cNvSpPr>
          <p:nvPr>
            <p:ph type="body" idx="1"/>
          </p:nvPr>
        </p:nvSpPr>
        <p:spPr>
          <a:xfrm>
            <a:off x="382036" y="3201501"/>
            <a:ext cx="6247676" cy="4114643"/>
          </a:xfrm>
          <a:noFill/>
          <a:ln/>
        </p:spPr>
        <p:txBody>
          <a:bodyPr/>
          <a:lstStyle/>
          <a:p>
            <a:r>
              <a:rPr lang="en-US" dirty="0">
                <a:latin typeface="Arial" pitchFamily="-110" charset="0"/>
              </a:rPr>
              <a:t>Although these approaches or models are not hierarchical in nature, we will begin our presentation with the approach that is the most widely used.</a:t>
            </a:r>
          </a:p>
          <a:p>
            <a:endParaRPr lang="en-US" dirty="0">
              <a:latin typeface="Arial" pitchFamily="-110" charset="0"/>
            </a:endParaRPr>
          </a:p>
          <a:p>
            <a:r>
              <a:rPr lang="en-US" dirty="0">
                <a:latin typeface="Arial" pitchFamily="-110" charset="0"/>
              </a:rPr>
              <a:t>This approach is often a starting point for new co-teaching teams.</a:t>
            </a:r>
          </a:p>
          <a:p>
            <a:endParaRPr lang="en-US" dirty="0">
              <a:latin typeface="Arial" pitchFamily="-110" charset="0"/>
            </a:endParaRPr>
          </a:p>
          <a:p>
            <a:r>
              <a:rPr lang="en-US" i="1" dirty="0">
                <a:latin typeface="Arial" pitchFamily="-110" charset="0"/>
              </a:rPr>
              <a:t> </a:t>
            </a:r>
            <a:r>
              <a:rPr lang="en-US" b="1" i="1" u="sng" dirty="0">
                <a:latin typeface="Arial" pitchFamily="-110" charset="0"/>
              </a:rPr>
              <a:t>Definition </a:t>
            </a:r>
          </a:p>
          <a:p>
            <a:r>
              <a:rPr lang="en-US" b="1" u="sng" dirty="0">
                <a:latin typeface="Arial" pitchFamily="-110" charset="0"/>
              </a:rPr>
              <a:t>One teach, one support </a:t>
            </a:r>
            <a:r>
              <a:rPr lang="en-US" dirty="0">
                <a:latin typeface="Arial" pitchFamily="-110" charset="0"/>
              </a:rPr>
              <a:t>– one teacher has primary instructional responsibility while the other teacher assists with instruction as needed or gathers specific observational information on students or the (lead instructing) teacher. </a:t>
            </a:r>
            <a:endParaRPr lang="en-US" sz="1000" dirty="0">
              <a:latin typeface="Arial" pitchFamily="-110" charset="0"/>
            </a:endParaRPr>
          </a:p>
          <a:p>
            <a:r>
              <a:rPr lang="en-US" sz="1000" dirty="0">
                <a:latin typeface="Arial" pitchFamily="-110" charset="0"/>
              </a:rPr>
              <a:t>Often separated into two models : One teach and one assist and One teach one observe</a:t>
            </a:r>
          </a:p>
          <a:p>
            <a:r>
              <a:rPr lang="en-US" sz="1000" b="1" dirty="0">
                <a:latin typeface="Arial" pitchFamily="-110" charset="0"/>
              </a:rPr>
              <a:t>Plannin</a:t>
            </a:r>
            <a:r>
              <a:rPr lang="en-US" sz="1000" dirty="0">
                <a:latin typeface="Arial" pitchFamily="-110" charset="0"/>
              </a:rPr>
              <a:t>g: Low</a:t>
            </a:r>
          </a:p>
          <a:p>
            <a:pPr eaLnBrk="1" hangingPunct="1"/>
            <a:r>
              <a:rPr lang="en-US" sz="1000" b="1" dirty="0">
                <a:latin typeface="Arial" pitchFamily="-110" charset="0"/>
              </a:rPr>
              <a:t>When to use:</a:t>
            </a:r>
          </a:p>
          <a:p>
            <a:pPr eaLnBrk="1" hangingPunct="1"/>
            <a:r>
              <a:rPr lang="en-US" sz="1000" dirty="0">
                <a:latin typeface="Arial" pitchFamily="-110" charset="0"/>
              </a:rPr>
              <a:t>• When the lesson lends itself to content delivery by one teacher in whole group</a:t>
            </a:r>
          </a:p>
          <a:p>
            <a:pPr eaLnBrk="1" hangingPunct="1"/>
            <a:r>
              <a:rPr lang="en-US" sz="1000" dirty="0">
                <a:latin typeface="Arial" pitchFamily="-110" charset="0"/>
              </a:rPr>
              <a:t>• When one teacher has particular expertise for lesson content and tasks.</a:t>
            </a:r>
          </a:p>
          <a:p>
            <a:pPr eaLnBrk="1" hangingPunct="1"/>
            <a:r>
              <a:rPr lang="en-US" sz="1000" dirty="0">
                <a:latin typeface="Arial" pitchFamily="-110" charset="0"/>
              </a:rPr>
              <a:t>• In new co-teaching situations--to get to know each other- less planning needed</a:t>
            </a:r>
          </a:p>
          <a:p>
            <a:pPr eaLnBrk="1" hangingPunct="1"/>
            <a:endParaRPr lang="en-US" sz="1000" dirty="0">
              <a:latin typeface="Arial" pitchFamily="-110"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pPr defTabSz="909974"/>
            <a:fld id="{5040CDE6-2703-A447-B224-D4251AFEDC93}" type="slidenum">
              <a:rPr lang="en-US"/>
              <a:pPr defTabSz="909974"/>
              <a:t>6</a:t>
            </a:fld>
            <a:endParaRPr lang="en-US" dirty="0"/>
          </a:p>
        </p:txBody>
      </p:sp>
      <p:sp>
        <p:nvSpPr>
          <p:cNvPr id="130051" name="Rectangle 2"/>
          <p:cNvSpPr>
            <a:spLocks noRot="1" noChangeArrowheads="1" noTextEdit="1"/>
          </p:cNvSpPr>
          <p:nvPr>
            <p:ph type="sldImg"/>
          </p:nvPr>
        </p:nvSpPr>
        <p:spPr>
          <a:xfrm>
            <a:off x="1500188" y="152400"/>
            <a:ext cx="3556000" cy="2667000"/>
          </a:xfrm>
          <a:ln/>
        </p:spPr>
      </p:sp>
      <p:sp>
        <p:nvSpPr>
          <p:cNvPr id="130052" name="Rectangle 3"/>
          <p:cNvSpPr>
            <a:spLocks noGrp="1" noChangeArrowheads="1"/>
          </p:cNvSpPr>
          <p:nvPr>
            <p:ph type="body" idx="1"/>
          </p:nvPr>
        </p:nvSpPr>
        <p:spPr>
          <a:xfrm>
            <a:off x="152193" y="2895024"/>
            <a:ext cx="6705807" cy="4116215"/>
          </a:xfrm>
          <a:noFill/>
          <a:ln/>
        </p:spPr>
        <p:txBody>
          <a:bodyPr/>
          <a:lstStyle/>
          <a:p>
            <a:r>
              <a:rPr lang="en-US" sz="900" dirty="0">
                <a:latin typeface="Arial" pitchFamily="-110" charset="0"/>
              </a:rPr>
              <a:t>2. </a:t>
            </a:r>
            <a:endParaRPr lang="en-US" dirty="0">
              <a:latin typeface="Arial" pitchFamily="-110" charset="0"/>
            </a:endParaRPr>
          </a:p>
          <a:p>
            <a:r>
              <a:rPr lang="en-US" dirty="0">
                <a:latin typeface="Arial" pitchFamily="-110" charset="0"/>
              </a:rPr>
              <a:t> </a:t>
            </a:r>
            <a:r>
              <a:rPr lang="en-US" b="1" u="sng" dirty="0">
                <a:latin typeface="Arial" pitchFamily="-110" charset="0"/>
              </a:rPr>
              <a:t>Station Teaching </a:t>
            </a:r>
          </a:p>
          <a:p>
            <a:r>
              <a:rPr lang="en-US" b="1" u="sng" dirty="0">
                <a:latin typeface="Arial" pitchFamily="-110" charset="0"/>
              </a:rPr>
              <a:t>Definition</a:t>
            </a:r>
            <a:r>
              <a:rPr lang="en-US" dirty="0">
                <a:latin typeface="Arial" pitchFamily="-110" charset="0"/>
              </a:rPr>
              <a:t>– the co-teaching pair divide the instructional content into parts – Each teacher instructs one of the groups, groups then rotate or spend a designated amount of time at each station-often an independent stations will be used along with the teacher led stations. </a:t>
            </a:r>
          </a:p>
          <a:p>
            <a:pPr eaLnBrk="1" hangingPunct="1">
              <a:lnSpc>
                <a:spcPct val="80000"/>
              </a:lnSpc>
            </a:pPr>
            <a:endParaRPr lang="en-US" sz="900" dirty="0">
              <a:latin typeface="Arial" pitchFamily="-110" charset="0"/>
            </a:endParaRPr>
          </a:p>
          <a:p>
            <a:pPr eaLnBrk="1" hangingPunct="1">
              <a:lnSpc>
                <a:spcPct val="80000"/>
              </a:lnSpc>
            </a:pPr>
            <a:r>
              <a:rPr lang="en-US" sz="900" dirty="0">
                <a:latin typeface="Arial" pitchFamily="-110" charset="0"/>
              </a:rPr>
              <a:t>AMOUNT OF PLANNING</a:t>
            </a:r>
          </a:p>
          <a:p>
            <a:pPr eaLnBrk="1" hangingPunct="1">
              <a:lnSpc>
                <a:spcPct val="80000"/>
              </a:lnSpc>
            </a:pPr>
            <a:r>
              <a:rPr lang="en-US" sz="900" dirty="0">
                <a:latin typeface="Arial" pitchFamily="-110" charset="0"/>
              </a:rPr>
              <a:t>• </a:t>
            </a:r>
            <a:r>
              <a:rPr lang="en-US" sz="900" i="1" dirty="0">
                <a:latin typeface="Arial" pitchFamily="-110" charset="0"/>
              </a:rPr>
              <a:t>Medium</a:t>
            </a:r>
          </a:p>
          <a:p>
            <a:pPr eaLnBrk="1" hangingPunct="1">
              <a:lnSpc>
                <a:spcPct val="80000"/>
              </a:lnSpc>
            </a:pPr>
            <a:endParaRPr lang="en-US" sz="900" i="1" dirty="0">
              <a:latin typeface="Arial" pitchFamily="-110" charset="0"/>
            </a:endParaRPr>
          </a:p>
          <a:p>
            <a:pPr eaLnBrk="1" hangingPunct="1">
              <a:lnSpc>
                <a:spcPct val="80000"/>
              </a:lnSpc>
            </a:pPr>
            <a:r>
              <a:rPr lang="en-US" sz="900" dirty="0">
                <a:latin typeface="Arial" pitchFamily="-110" charset="0"/>
              </a:rPr>
              <a:t>Tip:  During planning teachers can coordinate timing so transitions are smooth and students can be instructed on how to transition prior to station instruction.</a:t>
            </a:r>
          </a:p>
          <a:p>
            <a:pPr eaLnBrk="1" hangingPunct="1">
              <a:lnSpc>
                <a:spcPct val="80000"/>
              </a:lnSpc>
            </a:pPr>
            <a:endParaRPr lang="en-US" sz="900" dirty="0">
              <a:latin typeface="Arial" pitchFamily="-110" charset="0"/>
            </a:endParaRPr>
          </a:p>
          <a:p>
            <a:pPr eaLnBrk="1" hangingPunct="1">
              <a:lnSpc>
                <a:spcPct val="80000"/>
              </a:lnSpc>
            </a:pPr>
            <a:endParaRPr lang="en-US" sz="900" i="1" dirty="0">
              <a:latin typeface="Arial" pitchFamily="-110" charset="0"/>
            </a:endParaRPr>
          </a:p>
          <a:p>
            <a:pPr lvl="2" eaLnBrk="1" hangingPunct="1">
              <a:lnSpc>
                <a:spcPct val="80000"/>
              </a:lnSpc>
            </a:pPr>
            <a:r>
              <a:rPr lang="en-US" sz="900" dirty="0">
                <a:latin typeface="Arial" pitchFamily="-110" charset="0"/>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pPr defTabSz="909974"/>
            <a:fld id="{671DDF8B-1849-A34D-8D59-D35536C534E2}" type="slidenum">
              <a:rPr lang="en-US"/>
              <a:pPr defTabSz="909974"/>
              <a:t>7</a:t>
            </a:fld>
            <a:endParaRPr lang="en-US" dirty="0"/>
          </a:p>
        </p:txBody>
      </p:sp>
      <p:sp>
        <p:nvSpPr>
          <p:cNvPr id="131075" name="Rectangle 2"/>
          <p:cNvSpPr>
            <a:spLocks noRot="1" noChangeArrowheads="1" noTextEdit="1"/>
          </p:cNvSpPr>
          <p:nvPr>
            <p:ph type="sldImg"/>
          </p:nvPr>
        </p:nvSpPr>
        <p:spPr>
          <a:xfrm>
            <a:off x="1500188" y="152400"/>
            <a:ext cx="3556000" cy="2667000"/>
          </a:xfrm>
          <a:ln/>
        </p:spPr>
      </p:sp>
      <p:sp>
        <p:nvSpPr>
          <p:cNvPr id="131076" name="Rectangle 3"/>
          <p:cNvSpPr>
            <a:spLocks noGrp="1" noChangeArrowheads="1"/>
          </p:cNvSpPr>
          <p:nvPr>
            <p:ph type="body" idx="1"/>
          </p:nvPr>
        </p:nvSpPr>
        <p:spPr>
          <a:xfrm>
            <a:off x="152193" y="2895024"/>
            <a:ext cx="6705807" cy="4116215"/>
          </a:xfrm>
          <a:noFill/>
          <a:ln/>
        </p:spPr>
        <p:txBody>
          <a:bodyPr/>
          <a:lstStyle/>
          <a:p>
            <a:pPr lvl="2" eaLnBrk="1" hangingPunct="1"/>
            <a:r>
              <a:rPr lang="en-US" sz="1000" dirty="0">
                <a:latin typeface="Arial" pitchFamily="-110" charset="0"/>
              </a:rPr>
              <a:t> </a:t>
            </a:r>
          </a:p>
          <a:p>
            <a:pPr eaLnBrk="1" hangingPunct="1"/>
            <a:r>
              <a:rPr lang="en-US" sz="1000" dirty="0">
                <a:latin typeface="Arial" pitchFamily="-110" charset="0"/>
              </a:rPr>
              <a:t>3.Parallel Teaching – </a:t>
            </a:r>
          </a:p>
          <a:p>
            <a:pPr eaLnBrk="1" hangingPunct="1"/>
            <a:r>
              <a:rPr lang="en-US" sz="1000" dirty="0">
                <a:latin typeface="Arial" pitchFamily="-110" charset="0"/>
              </a:rPr>
              <a:t>Definition: Each teacher instructs half the students. The two teachers are addressing the same instructional material using similar teaching strategies. </a:t>
            </a:r>
          </a:p>
          <a:p>
            <a:pPr eaLnBrk="1" hangingPunct="1"/>
            <a:endParaRPr lang="en-US" sz="1000" dirty="0">
              <a:latin typeface="Arial" pitchFamily="-110" charset="0"/>
            </a:endParaRPr>
          </a:p>
          <a:p>
            <a:pPr eaLnBrk="1" hangingPunct="1"/>
            <a:r>
              <a:rPr lang="en-US" sz="1000" dirty="0">
                <a:latin typeface="Arial" pitchFamily="-110" charset="0"/>
              </a:rPr>
              <a:t>Tip: The greatest benefit to this approach is the reduction of student to teacher ratio is needed to improve instructional efficiency.</a:t>
            </a:r>
          </a:p>
          <a:p>
            <a:pPr eaLnBrk="1" hangingPunct="1"/>
            <a:endParaRPr lang="en-US" sz="1000" dirty="0">
              <a:latin typeface="Arial" pitchFamily="-110" charset="0"/>
            </a:endParaRPr>
          </a:p>
          <a:p>
            <a:pPr eaLnBrk="1" hangingPunct="1"/>
            <a:r>
              <a:rPr lang="en-US" sz="1000" dirty="0">
                <a:latin typeface="Arial" pitchFamily="-110" charset="0"/>
              </a:rPr>
              <a:t>Planning: Medium </a:t>
            </a:r>
          </a:p>
          <a:p>
            <a:pPr eaLnBrk="1" hangingPunct="1"/>
            <a:r>
              <a:rPr lang="en-US" sz="1000" dirty="0">
                <a:latin typeface="Arial" pitchFamily="-110" charset="0"/>
              </a:rPr>
              <a:t>Use:</a:t>
            </a:r>
          </a:p>
          <a:p>
            <a:pPr eaLnBrk="1" hangingPunct="1"/>
            <a:r>
              <a:rPr lang="en-US" sz="1000" dirty="0">
                <a:latin typeface="Arial" pitchFamily="-110" charset="0"/>
              </a:rPr>
              <a:t>• To foster student participation in discussions</a:t>
            </a:r>
          </a:p>
          <a:p>
            <a:pPr eaLnBrk="1" hangingPunct="1"/>
            <a:r>
              <a:rPr lang="en-US" sz="1000" dirty="0">
                <a:latin typeface="Arial" pitchFamily="-110" charset="0"/>
              </a:rPr>
              <a:t>• For activities such as drill and practice, re-teaching, and test review</a:t>
            </a:r>
          </a:p>
          <a:p>
            <a:pPr eaLnBrk="1" hangingPunct="1">
              <a:buFontTx/>
              <a:buChar char="•"/>
            </a:pPr>
            <a:r>
              <a:rPr lang="en-US" dirty="0">
                <a:latin typeface="Arial" pitchFamily="-110" charset="0"/>
              </a:rPr>
              <a:t>to accommodate different learning styles</a:t>
            </a:r>
            <a:endParaRPr lang="en-US" sz="1000" dirty="0">
              <a:latin typeface="Arial" pitchFamily="-110" charset="0"/>
            </a:endParaRPr>
          </a:p>
          <a:p>
            <a:pPr eaLnBrk="1" hangingPunct="1"/>
            <a:endParaRPr lang="en-US" sz="1000" dirty="0">
              <a:latin typeface="Arial" pitchFamily="-110" charset="0"/>
            </a:endParaRPr>
          </a:p>
          <a:p>
            <a:pPr eaLnBrk="1" hangingPunct="1"/>
            <a:endParaRPr lang="en-US" sz="1000" dirty="0">
              <a:latin typeface="Arial" pitchFamily="-110" charset="0"/>
            </a:endParaRPr>
          </a:p>
          <a:p>
            <a:pPr eaLnBrk="1" hangingPunct="1"/>
            <a:endParaRPr lang="en-US" sz="1000" dirty="0">
              <a:latin typeface="Arial" pitchFamily="-110" charset="0"/>
            </a:endParaRPr>
          </a:p>
          <a:p>
            <a:pPr eaLnBrk="1" hangingPunct="1"/>
            <a:endParaRPr lang="en-US" sz="1000" dirty="0">
              <a:latin typeface="Arial" pitchFamily="-110" charset="0"/>
            </a:endParaRPr>
          </a:p>
          <a:p>
            <a:pPr eaLnBrk="1" hangingPunct="1"/>
            <a:endParaRPr lang="en-US" sz="1000" dirty="0">
              <a:latin typeface="Arial" pitchFamily="-110" charset="0"/>
            </a:endParaRPr>
          </a:p>
          <a:p>
            <a:pPr eaLnBrk="1" hangingPunct="1"/>
            <a:endParaRPr lang="en-US" sz="1000" dirty="0">
              <a:latin typeface="Arial" pitchFamily="-110" charset="0"/>
            </a:endParaRPr>
          </a:p>
          <a:p>
            <a:pPr eaLnBrk="1" hangingPunct="1"/>
            <a:endParaRPr lang="en-US" dirty="0">
              <a:latin typeface="Arial" pitchFamily="-110"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pPr defTabSz="909974"/>
            <a:fld id="{30B464D3-26C9-F649-9090-9C47156F13D4}" type="slidenum">
              <a:rPr lang="en-US"/>
              <a:pPr defTabSz="909974"/>
              <a:t>8</a:t>
            </a:fld>
            <a:endParaRPr lang="en-US" dirty="0"/>
          </a:p>
        </p:txBody>
      </p:sp>
      <p:sp>
        <p:nvSpPr>
          <p:cNvPr id="132099" name="Rectangle 2"/>
          <p:cNvSpPr>
            <a:spLocks noRo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lnSpc>
                <a:spcPct val="80000"/>
              </a:lnSpc>
            </a:pPr>
            <a:r>
              <a:rPr lang="en-US" sz="1000" dirty="0">
                <a:latin typeface="Arial" pitchFamily="-110" charset="0"/>
              </a:rPr>
              <a:t>4. Alternative (Differentiated) and Supplemental – </a:t>
            </a:r>
          </a:p>
          <a:p>
            <a:pPr eaLnBrk="1" hangingPunct="1">
              <a:lnSpc>
                <a:spcPct val="80000"/>
              </a:lnSpc>
            </a:pPr>
            <a:endParaRPr lang="en-US" sz="1000" dirty="0">
              <a:latin typeface="Arial" pitchFamily="-110" charset="0"/>
            </a:endParaRPr>
          </a:p>
          <a:p>
            <a:pPr eaLnBrk="1" hangingPunct="1">
              <a:lnSpc>
                <a:spcPct val="80000"/>
              </a:lnSpc>
            </a:pPr>
            <a:r>
              <a:rPr lang="en-US" sz="1000" b="1" dirty="0">
                <a:latin typeface="Arial" pitchFamily="-110" charset="0"/>
              </a:rPr>
              <a:t>Definitio</a:t>
            </a:r>
            <a:r>
              <a:rPr lang="en-US" sz="1000" dirty="0">
                <a:latin typeface="Arial" pitchFamily="-110" charset="0"/>
              </a:rPr>
              <a:t>n: Teaching strategies provide two different approaches to teaching the same information. Supplemental implies the strategy allows one teacher to work with students at their expected level, while the other teacher works with those students who need the information and/ or materials extended or remediated. The goal of the lesson is the same for all students however the avenue for getting there is different.</a:t>
            </a:r>
          </a:p>
          <a:p>
            <a:pPr eaLnBrk="1" hangingPunct="1">
              <a:lnSpc>
                <a:spcPct val="80000"/>
              </a:lnSpc>
            </a:pPr>
            <a:endParaRPr lang="en-US" sz="1000" dirty="0">
              <a:latin typeface="Arial" pitchFamily="-110" charset="0"/>
            </a:endParaRPr>
          </a:p>
          <a:p>
            <a:pPr eaLnBrk="1" hangingPunct="1">
              <a:lnSpc>
                <a:spcPct val="80000"/>
              </a:lnSpc>
            </a:pPr>
            <a:r>
              <a:rPr lang="en-US" sz="1000" b="1" dirty="0">
                <a:latin typeface="Arial" pitchFamily="-110" charset="0"/>
              </a:rPr>
              <a:t>Planning</a:t>
            </a:r>
            <a:r>
              <a:rPr lang="en-US" sz="1000" dirty="0">
                <a:latin typeface="Arial" pitchFamily="-110" charset="0"/>
              </a:rPr>
              <a:t>: Medium relies on timely formative assessment</a:t>
            </a:r>
          </a:p>
          <a:p>
            <a:pPr eaLnBrk="1" hangingPunct="1">
              <a:lnSpc>
                <a:spcPct val="80000"/>
              </a:lnSpc>
            </a:pPr>
            <a:r>
              <a:rPr lang="en-US" sz="1000" b="1" i="1" dirty="0">
                <a:latin typeface="Arial" pitchFamily="-110" charset="0"/>
              </a:rPr>
              <a:t>Tips</a:t>
            </a:r>
            <a:r>
              <a:rPr lang="en-US" sz="1000" dirty="0">
                <a:latin typeface="Arial" pitchFamily="-110" charset="0"/>
              </a:rPr>
              <a:t>:</a:t>
            </a:r>
          </a:p>
          <a:p>
            <a:pPr eaLnBrk="1" hangingPunct="1">
              <a:lnSpc>
                <a:spcPct val="80000"/>
              </a:lnSpc>
              <a:buFontTx/>
              <a:buChar char="•"/>
            </a:pPr>
            <a:r>
              <a:rPr lang="en-US" sz="1000" dirty="0">
                <a:latin typeface="Arial" pitchFamily="-110" charset="0"/>
              </a:rPr>
              <a:t>Groups should vary so that one group of students or an individual student is not always pulled aside for small group instruction.</a:t>
            </a:r>
          </a:p>
          <a:p>
            <a:pPr eaLnBrk="1" hangingPunct="1">
              <a:lnSpc>
                <a:spcPct val="80000"/>
              </a:lnSpc>
              <a:buFontTx/>
              <a:buChar char="•"/>
            </a:pPr>
            <a:r>
              <a:rPr lang="en-US" sz="1000" dirty="0">
                <a:latin typeface="Arial" pitchFamily="-110" charset="0"/>
              </a:rPr>
              <a:t>Co-teachers need to consider what the </a:t>
            </a:r>
            <a:r>
              <a:rPr lang="en-US" sz="1000" u="sng" dirty="0">
                <a:latin typeface="Arial" pitchFamily="-110" charset="0"/>
              </a:rPr>
              <a:t>small group will mis</a:t>
            </a:r>
            <a:r>
              <a:rPr lang="en-US" sz="1000" dirty="0">
                <a:latin typeface="Arial" pitchFamily="-110" charset="0"/>
              </a:rPr>
              <a:t>s when leaving large group instruction.</a:t>
            </a:r>
          </a:p>
          <a:p>
            <a:pPr eaLnBrk="1" hangingPunct="1">
              <a:lnSpc>
                <a:spcPct val="80000"/>
              </a:lnSpc>
              <a:buFontTx/>
              <a:buChar char="•"/>
            </a:pPr>
            <a:r>
              <a:rPr lang="en-US" sz="1000" dirty="0">
                <a:latin typeface="Arial" pitchFamily="-110" charset="0"/>
              </a:rPr>
              <a:t>The small group configuration should be based on assessment and its analysis by one or both of the teachers</a:t>
            </a:r>
          </a:p>
          <a:p>
            <a:pPr eaLnBrk="1" hangingPunct="1">
              <a:lnSpc>
                <a:spcPct val="80000"/>
              </a:lnSpc>
            </a:pPr>
            <a:endParaRPr lang="en-US" sz="1000" dirty="0">
              <a:latin typeface="Arial" pitchFamily="-110" charset="0"/>
            </a:endParaRPr>
          </a:p>
          <a:p>
            <a:pPr eaLnBrk="1" hangingPunct="1"/>
            <a:r>
              <a:rPr lang="en-US" sz="1000" b="1" dirty="0">
                <a:latin typeface="Arial" pitchFamily="-110" charset="0"/>
              </a:rPr>
              <a:t>WHEN TO USE</a:t>
            </a:r>
          </a:p>
          <a:p>
            <a:pPr eaLnBrk="1" hangingPunct="1"/>
            <a:r>
              <a:rPr lang="en-US" sz="1000" dirty="0">
                <a:latin typeface="Arial" pitchFamily="-110" charset="0"/>
              </a:rPr>
              <a:t>• When there is a need based on progress monitoring for individualized instruction (e.g. re-teaching, pre-teaching content relevant to current class instruction)</a:t>
            </a:r>
          </a:p>
          <a:p>
            <a:pPr eaLnBrk="1" hangingPunct="1"/>
            <a:endParaRPr lang="en-US" sz="1000" dirty="0">
              <a:latin typeface="Arial" pitchFamily="-110"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p:spPr>
        <p:txBody>
          <a:bodyPr/>
          <a:lstStyle/>
          <a:p>
            <a:r>
              <a:rPr lang="en-US">
                <a:latin typeface="Arial" pitchFamily="-110" charset="0"/>
              </a:rPr>
              <a:t>5. Team Teaching Approach</a:t>
            </a:r>
          </a:p>
          <a:p>
            <a:endParaRPr lang="en-US">
              <a:latin typeface="Arial" pitchFamily="-110" charset="0"/>
            </a:endParaRPr>
          </a:p>
          <a:p>
            <a:r>
              <a:rPr lang="en-US" b="1">
                <a:latin typeface="Arial" pitchFamily="-110" charset="0"/>
              </a:rPr>
              <a:t>Definition</a:t>
            </a:r>
            <a:r>
              <a:rPr lang="en-US">
                <a:latin typeface="Arial" pitchFamily="-110" charset="0"/>
              </a:rPr>
              <a:t>: Well planned, team taught lesson, exhibit an invisible follow of instruction with no prescribed division of authority. </a:t>
            </a:r>
          </a:p>
          <a:p>
            <a:endParaRPr lang="en-US">
              <a:latin typeface="Arial" pitchFamily="-110" charset="0"/>
            </a:endParaRPr>
          </a:p>
          <a:p>
            <a:r>
              <a:rPr lang="en-US" b="1">
                <a:latin typeface="Arial" pitchFamily="-110" charset="0"/>
              </a:rPr>
              <a:t>Planning</a:t>
            </a:r>
            <a:r>
              <a:rPr lang="en-US">
                <a:latin typeface="Arial" pitchFamily="-110" charset="0"/>
              </a:rPr>
              <a:t>: High to Medium</a:t>
            </a:r>
          </a:p>
          <a:p>
            <a:endParaRPr lang="en-US">
              <a:latin typeface="Arial" pitchFamily="-110" charset="0"/>
            </a:endParaRPr>
          </a:p>
          <a:p>
            <a:r>
              <a:rPr lang="en-US" b="1">
                <a:latin typeface="Arial" pitchFamily="-110" charset="0"/>
              </a:rPr>
              <a:t>Use</a:t>
            </a:r>
            <a:r>
              <a:rPr lang="en-US">
                <a:latin typeface="Arial" pitchFamily="-110" charset="0"/>
              </a:rPr>
              <a:t>: A whole group activity or discussion when both teachers are actively involved in primary instruction of the lesson </a:t>
            </a:r>
          </a:p>
          <a:p>
            <a:r>
              <a:rPr lang="en-US">
                <a:latin typeface="Arial" pitchFamily="-110" charset="0"/>
              </a:rPr>
              <a:t>	introducing content, review of content, supporting a group discussion, assisting in questioning and student presentations</a:t>
            </a:r>
          </a:p>
          <a:p>
            <a:endParaRPr lang="en-US">
              <a:latin typeface="Arial" pitchFamily="-110" charset="0"/>
            </a:endParaRPr>
          </a:p>
          <a:p>
            <a:r>
              <a:rPr lang="en-US">
                <a:latin typeface="Arial" pitchFamily="-110" charset="0"/>
              </a:rPr>
              <a:t>“From a students’ perspective, there is no clearly defined leader – as both teachers share the instruction, are free to interject information, and available to assist students answers questions.”</a:t>
            </a:r>
          </a:p>
          <a:p>
            <a:r>
              <a:rPr lang="en-US">
                <a:latin typeface="Arial" pitchFamily="-110" charset="0"/>
              </a:rPr>
              <a:t>Friend, M. &amp; Cook., L. (1996a), Interactions: collaboration skills for school professionals</a:t>
            </a:r>
          </a:p>
        </p:txBody>
      </p:sp>
      <p:sp>
        <p:nvSpPr>
          <p:cNvPr id="133124" name="Slide Number Placeholder 3"/>
          <p:cNvSpPr>
            <a:spLocks noGrp="1"/>
          </p:cNvSpPr>
          <p:nvPr>
            <p:ph type="sldNum" sz="quarter" idx="5"/>
          </p:nvPr>
        </p:nvSpPr>
        <p:spPr>
          <a:noFill/>
        </p:spPr>
        <p:txBody>
          <a:bodyPr/>
          <a:lstStyle/>
          <a:p>
            <a:pPr defTabSz="909974"/>
            <a:fld id="{BCBADDC7-C2C1-9144-8B37-1976E827B013}" type="slidenum">
              <a:rPr lang="en-US"/>
              <a:pPr defTabSz="909974"/>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E2396E-88F1-9D41-B9BB-AE4F36FCE977}" type="datetimeFigureOut">
              <a:rPr lang="en-US" smtClean="0"/>
              <a:t>8/27/14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E2396E-88F1-9D41-B9BB-AE4F36FCE977}" type="datetimeFigureOut">
              <a:rPr lang="en-US" smtClean="0"/>
              <a:t>8/27/14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E2396E-88F1-9D41-B9BB-AE4F36FCE977}" type="datetimeFigureOut">
              <a:rPr lang="en-US" smtClean="0"/>
              <a:t>8/27/14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E2396E-88F1-9D41-B9BB-AE4F36FCE977}" type="datetimeFigureOut">
              <a:rPr lang="en-US" smtClean="0"/>
              <a:t>8/27/14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E2396E-88F1-9D41-B9BB-AE4F36FCE977}" type="datetimeFigureOut">
              <a:rPr lang="en-US" smtClean="0"/>
              <a:t>8/27/14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E2396E-88F1-9D41-B9BB-AE4F36FCE977}" type="datetimeFigureOut">
              <a:rPr lang="en-US" smtClean="0"/>
              <a:t>8/27/14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E2396E-88F1-9D41-B9BB-AE4F36FCE977}" type="datetimeFigureOut">
              <a:rPr lang="en-US" smtClean="0"/>
              <a:t>8/27/14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E2396E-88F1-9D41-B9BB-AE4F36FCE977}" type="datetimeFigureOut">
              <a:rPr lang="en-US" smtClean="0"/>
              <a:t>8/27/14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E2396E-88F1-9D41-B9BB-AE4F36FCE977}" type="datetimeFigureOut">
              <a:rPr lang="en-US" smtClean="0"/>
              <a:t>8/27/14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E2396E-88F1-9D41-B9BB-AE4F36FCE977}" type="datetimeFigureOut">
              <a:rPr lang="en-US" smtClean="0"/>
              <a:t>8/27/14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E2396E-88F1-9D41-B9BB-AE4F36FCE977}" type="datetimeFigureOut">
              <a:rPr lang="en-US" smtClean="0"/>
              <a:t>8/27/14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8C59-8E7E-B74C-8686-9931712D5EB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E2396E-88F1-9D41-B9BB-AE4F36FCE977}" type="datetimeFigureOut">
              <a:rPr lang="en-US" smtClean="0"/>
              <a:t>8/27/14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148C59-8E7E-B74C-8686-9931712D5EB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t>What Co-Teaching IS . . . </a:t>
            </a:r>
          </a:p>
        </p:txBody>
      </p:sp>
      <p:sp>
        <p:nvSpPr>
          <p:cNvPr id="11267" name="Content Placeholder 2"/>
          <p:cNvSpPr>
            <a:spLocks noGrp="1"/>
          </p:cNvSpPr>
          <p:nvPr>
            <p:ph idx="1"/>
          </p:nvPr>
        </p:nvSpPr>
        <p:spPr>
          <a:xfrm>
            <a:off x="457200" y="1219200"/>
            <a:ext cx="8229600" cy="5257800"/>
          </a:xfrm>
        </p:spPr>
        <p:txBody>
          <a:bodyPr>
            <a:normAutofit lnSpcReduction="10000"/>
          </a:bodyPr>
          <a:lstStyle/>
          <a:p>
            <a:r>
              <a:rPr lang="en-US" dirty="0"/>
              <a:t>Service delivery option</a:t>
            </a:r>
          </a:p>
          <a:p>
            <a:r>
              <a:rPr lang="en-US" dirty="0"/>
              <a:t>Two or more educators or certified staff</a:t>
            </a:r>
          </a:p>
          <a:p>
            <a:r>
              <a:rPr lang="en-US" dirty="0"/>
              <a:t>Shared responsibility</a:t>
            </a:r>
          </a:p>
          <a:p>
            <a:r>
              <a:rPr lang="en-US" dirty="0"/>
              <a:t>Single group of students</a:t>
            </a:r>
          </a:p>
          <a:p>
            <a:r>
              <a:rPr lang="en-US" dirty="0"/>
              <a:t>Typically in a single classroom or workspace</a:t>
            </a:r>
          </a:p>
          <a:p>
            <a:r>
              <a:rPr lang="en-US" dirty="0"/>
              <a:t>For specific content</a:t>
            </a:r>
          </a:p>
          <a:p>
            <a:r>
              <a:rPr lang="en-US" dirty="0"/>
              <a:t>Mutual ownership, pooled resources and joint accountability</a:t>
            </a:r>
          </a:p>
          <a:p>
            <a:r>
              <a:rPr lang="en-US" dirty="0"/>
              <a:t>Level of participation may vary</a:t>
            </a:r>
          </a:p>
          <a:p>
            <a:pPr marL="1828800" lvl="4" indent="0">
              <a:buFontTx/>
              <a:buNone/>
            </a:pPr>
            <a:endParaRPr lang="en-US" sz="1200" dirty="0"/>
          </a:p>
          <a:p>
            <a:pPr marL="1828800" lvl="4" indent="0">
              <a:buFontTx/>
              <a:buNone/>
            </a:pPr>
            <a:r>
              <a:rPr lang="en-US" sz="1200" dirty="0"/>
              <a:t>					(Cook and Friend. 2004)</a:t>
            </a:r>
          </a:p>
        </p:txBody>
      </p:sp>
      <p:pic>
        <p:nvPicPr>
          <p:cNvPr id="11268" name="Picture 5"/>
          <p:cNvPicPr>
            <a:picLocks noChangeAspect="1" noChangeArrowheads="1"/>
          </p:cNvPicPr>
          <p:nvPr/>
        </p:nvPicPr>
        <p:blipFill>
          <a:blip r:embed="rId3"/>
          <a:srcRect/>
          <a:stretch>
            <a:fillRect/>
          </a:stretch>
        </p:blipFill>
        <p:spPr bwMode="auto">
          <a:xfrm>
            <a:off x="6381750" y="4946845"/>
            <a:ext cx="2305050" cy="169545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25400" y="304800"/>
            <a:ext cx="8686800" cy="487363"/>
          </a:xfrm>
        </p:spPr>
        <p:txBody>
          <a:bodyPr>
            <a:normAutofit fontScale="90000"/>
          </a:bodyPr>
          <a:lstStyle/>
          <a:p>
            <a:r>
              <a:rPr lang="en-US" sz="3600"/>
              <a:t>Factors in Selecting Co-Teaching Approaches</a:t>
            </a:r>
          </a:p>
        </p:txBody>
      </p:sp>
      <p:sp>
        <p:nvSpPr>
          <p:cNvPr id="16387" name="Content Placeholder 2"/>
          <p:cNvSpPr>
            <a:spLocks noGrp="1"/>
          </p:cNvSpPr>
          <p:nvPr>
            <p:ph idx="1"/>
          </p:nvPr>
        </p:nvSpPr>
        <p:spPr>
          <a:xfrm>
            <a:off x="152400" y="1219200"/>
            <a:ext cx="8763000" cy="4681538"/>
          </a:xfrm>
        </p:spPr>
        <p:txBody>
          <a:bodyPr>
            <a:normAutofit lnSpcReduction="10000"/>
          </a:bodyPr>
          <a:lstStyle/>
          <a:p>
            <a:pPr marL="0" indent="0">
              <a:buFontTx/>
              <a:buNone/>
            </a:pPr>
            <a:r>
              <a:rPr lang="en-US"/>
              <a:t>		</a:t>
            </a:r>
            <a:r>
              <a:rPr lang="en-US" sz="3600" i="1"/>
              <a:t>Student</a:t>
            </a:r>
            <a:r>
              <a:rPr lang="en-US" sz="3600"/>
              <a:t> characteristics and needs</a:t>
            </a:r>
          </a:p>
          <a:p>
            <a:pPr marL="400050" lvl="1" indent="0">
              <a:buFontTx/>
              <a:buNone/>
            </a:pPr>
            <a:r>
              <a:rPr lang="en-US"/>
              <a:t>			Plan for student variability</a:t>
            </a:r>
          </a:p>
          <a:p>
            <a:pPr marL="400050" lvl="1" indent="0">
              <a:buFontTx/>
              <a:buNone/>
            </a:pPr>
            <a:r>
              <a:rPr lang="en-US"/>
              <a:t>				Review individual students’ IEPs</a:t>
            </a:r>
          </a:p>
          <a:p>
            <a:pPr marL="400050" lvl="1" indent="0">
              <a:buFontTx/>
              <a:buNone/>
            </a:pPr>
            <a:r>
              <a:rPr lang="en-US"/>
              <a:t>					Consider flexible grouping</a:t>
            </a:r>
          </a:p>
          <a:p>
            <a:pPr marL="0" indent="0">
              <a:buFontTx/>
              <a:buNone/>
            </a:pPr>
            <a:endParaRPr lang="en-US"/>
          </a:p>
          <a:p>
            <a:pPr marL="0" indent="0">
              <a:buFontTx/>
              <a:buNone/>
            </a:pPr>
            <a:r>
              <a:rPr lang="en-US" sz="3600" i="1"/>
              <a:t>Teacher</a:t>
            </a:r>
            <a:r>
              <a:rPr lang="en-US" sz="3600"/>
              <a:t> characteristics and needs</a:t>
            </a:r>
          </a:p>
          <a:p>
            <a:pPr marL="0" indent="0">
              <a:buFontTx/>
              <a:buNone/>
            </a:pPr>
            <a:r>
              <a:rPr lang="en-US" sz="2800"/>
              <a:t>“Co-create” personal and professional harmony </a:t>
            </a:r>
          </a:p>
          <a:p>
            <a:pPr marL="0" indent="0">
              <a:buFontTx/>
              <a:buNone/>
            </a:pPr>
            <a:r>
              <a:rPr lang="en-US" sz="2800"/>
              <a:t>	“Co-identify” own strengths and interests</a:t>
            </a:r>
          </a:p>
          <a:p>
            <a:pPr marL="0" indent="0">
              <a:buFontTx/>
              <a:buNone/>
            </a:pPr>
            <a:r>
              <a:rPr lang="en-US" sz="2400"/>
              <a:t> 	</a:t>
            </a:r>
          </a:p>
        </p:txBody>
      </p:sp>
      <p:pic>
        <p:nvPicPr>
          <p:cNvPr id="31748" name="Picture 1"/>
          <p:cNvPicPr>
            <a:picLocks noChangeAspect="1"/>
          </p:cNvPicPr>
          <p:nvPr/>
        </p:nvPicPr>
        <p:blipFill>
          <a:blip r:embed="rId3"/>
          <a:srcRect/>
          <a:stretch>
            <a:fillRect/>
          </a:stretch>
        </p:blipFill>
        <p:spPr bwMode="auto">
          <a:xfrm>
            <a:off x="7123113" y="5638800"/>
            <a:ext cx="1684337" cy="1033463"/>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31749" name="Picture 1"/>
          <p:cNvPicPr>
            <a:picLocks noChangeAspect="1"/>
          </p:cNvPicPr>
          <p:nvPr/>
        </p:nvPicPr>
        <p:blipFill>
          <a:blip r:embed="rId4"/>
          <a:srcRect/>
          <a:stretch>
            <a:fillRect/>
          </a:stretch>
        </p:blipFill>
        <p:spPr bwMode="auto">
          <a:xfrm>
            <a:off x="6735762" y="2104588"/>
            <a:ext cx="2408238" cy="1462088"/>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500"/>
                                  </p:stCondLst>
                                  <p:childTnLst>
                                    <p:set>
                                      <p:cBhvr>
                                        <p:cTn id="6" dur="1" fill="hold">
                                          <p:stCondLst>
                                            <p:cond delay="0"/>
                                          </p:stCondLst>
                                        </p:cTn>
                                        <p:tgtEl>
                                          <p:spTgt spid="16387">
                                            <p:txEl>
                                              <p:pRg st="1" end="1"/>
                                            </p:txEl>
                                          </p:spTgt>
                                        </p:tgtEl>
                                        <p:attrNameLst>
                                          <p:attrName>style.visibility</p:attrName>
                                        </p:attrNameLst>
                                      </p:cBhvr>
                                      <p:to>
                                        <p:strVal val="visible"/>
                                      </p:to>
                                    </p:set>
                                    <p:anim calcmode="lin" valueType="num">
                                      <p:cBhvr additive="base">
                                        <p:cTn id="7" dur="5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500"/>
                                  </p:stCondLst>
                                  <p:childTnLst>
                                    <p:set>
                                      <p:cBhvr>
                                        <p:cTn id="12" dur="1" fill="hold">
                                          <p:stCondLst>
                                            <p:cond delay="0"/>
                                          </p:stCondLst>
                                        </p:cTn>
                                        <p:tgtEl>
                                          <p:spTgt spid="16387">
                                            <p:txEl>
                                              <p:pRg st="2" end="2"/>
                                            </p:txEl>
                                          </p:spTgt>
                                        </p:tgtEl>
                                        <p:attrNameLst>
                                          <p:attrName>style.visibility</p:attrName>
                                        </p:attrNameLst>
                                      </p:cBhvr>
                                      <p:to>
                                        <p:strVal val="visible"/>
                                      </p:to>
                                    </p:set>
                                    <p:anim calcmode="lin" valueType="num">
                                      <p:cBhvr additive="base">
                                        <p:cTn id="13"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500"/>
                                  </p:stCondLst>
                                  <p:childTnLst>
                                    <p:set>
                                      <p:cBhvr>
                                        <p:cTn id="18" dur="1" fill="hold">
                                          <p:stCondLst>
                                            <p:cond delay="0"/>
                                          </p:stCondLst>
                                        </p:cTn>
                                        <p:tgtEl>
                                          <p:spTgt spid="16387">
                                            <p:txEl>
                                              <p:pRg st="3" end="3"/>
                                            </p:txEl>
                                          </p:spTgt>
                                        </p:tgtEl>
                                        <p:attrNameLst>
                                          <p:attrName>style.visibility</p:attrName>
                                        </p:attrNameLst>
                                      </p:cBhvr>
                                      <p:to>
                                        <p:strVal val="visible"/>
                                      </p:to>
                                    </p:set>
                                    <p:anim calcmode="lin" valueType="num">
                                      <p:cBhvr additive="base">
                                        <p:cTn id="19" dur="5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6387">
                                            <p:txEl>
                                              <p:pRg st="5" end="5"/>
                                            </p:txEl>
                                          </p:spTgt>
                                        </p:tgtEl>
                                        <p:attrNameLst>
                                          <p:attrName>style.visibility</p:attrName>
                                        </p:attrNameLst>
                                      </p:cBhvr>
                                      <p:to>
                                        <p:strVal val="visible"/>
                                      </p:to>
                                    </p:set>
                                    <p:anim calcmode="lin" valueType="num">
                                      <p:cBhvr additive="base">
                                        <p:cTn id="25" dur="500" fill="hold"/>
                                        <p:tgtEl>
                                          <p:spTgt spid="1638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6387">
                                            <p:txEl>
                                              <p:pRg st="6" end="6"/>
                                            </p:txEl>
                                          </p:spTgt>
                                        </p:tgtEl>
                                        <p:attrNameLst>
                                          <p:attrName>style.visibility</p:attrName>
                                        </p:attrNameLst>
                                      </p:cBhvr>
                                      <p:to>
                                        <p:strVal val="visible"/>
                                      </p:to>
                                    </p:set>
                                    <p:anim calcmode="lin" valueType="num">
                                      <p:cBhvr additive="base">
                                        <p:cTn id="31" dur="500" fill="hold"/>
                                        <p:tgtEl>
                                          <p:spTgt spid="1638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6387">
                                            <p:txEl>
                                              <p:pRg st="7" end="7"/>
                                            </p:txEl>
                                          </p:spTgt>
                                        </p:tgtEl>
                                        <p:attrNameLst>
                                          <p:attrName>style.visibility</p:attrName>
                                        </p:attrNameLst>
                                      </p:cBhvr>
                                      <p:to>
                                        <p:strVal val="visible"/>
                                      </p:to>
                                    </p:set>
                                    <p:anim calcmode="lin" valueType="num">
                                      <p:cBhvr additive="base">
                                        <p:cTn id="37" dur="500" fill="hold"/>
                                        <p:tgtEl>
                                          <p:spTgt spid="1638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38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4400"/>
              <a:t>Selecting Co-Teaching Approaches</a:t>
            </a:r>
          </a:p>
        </p:txBody>
      </p:sp>
      <p:sp>
        <p:nvSpPr>
          <p:cNvPr id="3" name="Content Placeholder 2"/>
          <p:cNvSpPr>
            <a:spLocks noGrp="1"/>
          </p:cNvSpPr>
          <p:nvPr>
            <p:ph idx="1"/>
          </p:nvPr>
        </p:nvSpPr>
        <p:spPr>
          <a:xfrm>
            <a:off x="522288" y="1600200"/>
            <a:ext cx="8229600" cy="4602163"/>
          </a:xfrm>
        </p:spPr>
        <p:txBody>
          <a:bodyPr/>
          <a:lstStyle/>
          <a:p>
            <a:pPr marL="0" indent="0">
              <a:buFontTx/>
              <a:buNone/>
              <a:defRPr/>
            </a:pPr>
            <a:r>
              <a:rPr lang="en-US" sz="4000" dirty="0" smtClean="0"/>
              <a:t>Content and instructional strategies</a:t>
            </a:r>
          </a:p>
          <a:p>
            <a:pPr lvl="1">
              <a:defRPr/>
            </a:pPr>
            <a:r>
              <a:rPr lang="en-US" dirty="0" smtClean="0"/>
              <a:t>Consider standards, content and learning outcomes</a:t>
            </a:r>
          </a:p>
          <a:p>
            <a:pPr lvl="1">
              <a:defRPr/>
            </a:pPr>
            <a:r>
              <a:rPr lang="en-US" dirty="0" smtClean="0"/>
              <a:t>Plan with essential understandings and skills to be learned in mind</a:t>
            </a:r>
          </a:p>
          <a:p>
            <a:pPr marL="457200" lvl="1" indent="0">
              <a:buFontTx/>
              <a:buNone/>
              <a:defRPr/>
            </a:pPr>
            <a:endParaRPr lang="en-US" dirty="0"/>
          </a:p>
          <a:p>
            <a:pPr marL="0" indent="0">
              <a:buFontTx/>
              <a:buNone/>
              <a:defRPr/>
            </a:pPr>
            <a:r>
              <a:rPr lang="en-US" sz="3600" dirty="0" smtClean="0"/>
              <a:t>Pragmatic considerations</a:t>
            </a:r>
          </a:p>
          <a:p>
            <a:pPr lvl="1">
              <a:defRPr/>
            </a:pPr>
            <a:r>
              <a:rPr lang="en-US" dirty="0" smtClean="0"/>
              <a:t>Consider instructional setting</a:t>
            </a:r>
          </a:p>
        </p:txBody>
      </p:sp>
      <p:pic>
        <p:nvPicPr>
          <p:cNvPr id="32772" name="Picture 1"/>
          <p:cNvPicPr>
            <a:picLocks noChangeAspect="1"/>
          </p:cNvPicPr>
          <p:nvPr/>
        </p:nvPicPr>
        <p:blipFill>
          <a:blip r:embed="rId3"/>
          <a:srcRect/>
          <a:stretch>
            <a:fillRect/>
          </a:stretch>
        </p:blipFill>
        <p:spPr bwMode="auto">
          <a:xfrm>
            <a:off x="5867400" y="3886200"/>
            <a:ext cx="2895600" cy="2130425"/>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8600" y="457200"/>
            <a:ext cx="8839200" cy="609600"/>
          </a:xfrm>
        </p:spPr>
        <p:txBody>
          <a:bodyPr>
            <a:normAutofit fontScale="90000"/>
          </a:bodyPr>
          <a:lstStyle/>
          <a:p>
            <a:pPr algn="ctr"/>
            <a:r>
              <a:rPr lang="en-US"/>
              <a:t>Essential Question of Co-Teaching</a:t>
            </a:r>
            <a:r>
              <a:rPr lang="en-US" b="1"/>
              <a:t/>
            </a:r>
            <a:br>
              <a:rPr lang="en-US" b="1"/>
            </a:br>
            <a:endParaRPr lang="en-US"/>
          </a:p>
        </p:txBody>
      </p:sp>
      <p:sp>
        <p:nvSpPr>
          <p:cNvPr id="15363" name="Content Placeholder 2"/>
          <p:cNvSpPr>
            <a:spLocks noGrp="1"/>
          </p:cNvSpPr>
          <p:nvPr>
            <p:ph idx="1"/>
          </p:nvPr>
        </p:nvSpPr>
        <p:spPr/>
        <p:txBody>
          <a:bodyPr>
            <a:normAutofit fontScale="92500"/>
          </a:bodyPr>
          <a:lstStyle/>
          <a:p>
            <a:pPr marL="0" indent="0" algn="ctr">
              <a:buFontTx/>
              <a:buNone/>
            </a:pPr>
            <a:r>
              <a:rPr lang="en-US" sz="3600"/>
              <a:t>How is what co-teachers are doing </a:t>
            </a:r>
            <a:r>
              <a:rPr lang="en-US" sz="3600" b="1"/>
              <a:t>together </a:t>
            </a:r>
            <a:r>
              <a:rPr lang="en-US" sz="3600"/>
              <a:t>substantively different </a:t>
            </a:r>
            <a:r>
              <a:rPr lang="en-US" sz="3600" b="1"/>
              <a:t>and better for kids </a:t>
            </a:r>
            <a:r>
              <a:rPr lang="en-US" sz="3600"/>
              <a:t>than what each of them would do alone? </a:t>
            </a:r>
          </a:p>
          <a:p>
            <a:pPr marL="0" indent="0" algn="ctr">
              <a:buFontTx/>
              <a:buNone/>
            </a:pPr>
            <a:endParaRPr lang="en-US" sz="3600"/>
          </a:p>
          <a:p>
            <a:pPr marL="0" indent="0" algn="ctr">
              <a:buFontTx/>
              <a:buNone/>
            </a:pPr>
            <a:endParaRPr lang="en-US" sz="3600"/>
          </a:p>
          <a:p>
            <a:pPr marL="0" indent="0" algn="ctr">
              <a:buFontTx/>
              <a:buNone/>
            </a:pPr>
            <a:endParaRPr lang="en-US" sz="3600"/>
          </a:p>
          <a:p>
            <a:pPr marL="0" indent="0" algn="r">
              <a:buFontTx/>
              <a:buNone/>
            </a:pPr>
            <a:endParaRPr lang="en-US" sz="2400"/>
          </a:p>
          <a:p>
            <a:pPr marL="0" indent="0" algn="r">
              <a:buFontTx/>
              <a:buNone/>
            </a:pPr>
            <a:r>
              <a:rPr lang="en-US" sz="2400"/>
              <a:t>(Murawski &amp; Spencer, 2011)</a:t>
            </a:r>
          </a:p>
          <a:p>
            <a:pPr marL="0" indent="0" algn="ctr">
              <a:buFontTx/>
              <a:buNone/>
            </a:pPr>
            <a:endParaRPr lang="en-US" sz="3600"/>
          </a:p>
        </p:txBody>
      </p:sp>
      <p:sp>
        <p:nvSpPr>
          <p:cNvPr id="4" name="Right Arrow 3"/>
          <p:cNvSpPr/>
          <p:nvPr/>
        </p:nvSpPr>
        <p:spPr>
          <a:xfrm>
            <a:off x="3505200" y="4648200"/>
            <a:ext cx="2057400" cy="942975"/>
          </a:xfrm>
          <a:prstGeom prst="rightArrow">
            <a:avLst/>
          </a:prstGeom>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a:solidFill>
                  <a:schemeClr val="accent6">
                    <a:lumMod val="50000"/>
                  </a:schemeClr>
                </a:solidFill>
              </a:ln>
            </a:endParaRPr>
          </a:p>
        </p:txBody>
      </p:sp>
      <p:pic>
        <p:nvPicPr>
          <p:cNvPr id="2" name="Picture 1"/>
          <p:cNvPicPr>
            <a:picLocks noChangeAspect="1"/>
          </p:cNvPicPr>
          <p:nvPr/>
        </p:nvPicPr>
        <p:blipFill>
          <a:blip r:embed="rId3"/>
          <a:srcRect/>
          <a:stretch>
            <a:fillRect/>
          </a:stretch>
        </p:blipFill>
        <p:spPr bwMode="auto">
          <a:xfrm>
            <a:off x="685800" y="3921125"/>
            <a:ext cx="2133600" cy="212725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3" name="Picture 2"/>
          <p:cNvPicPr>
            <a:picLocks noChangeAspect="1"/>
          </p:cNvPicPr>
          <p:nvPr/>
        </p:nvPicPr>
        <p:blipFill>
          <a:blip r:embed="rId4"/>
          <a:srcRect/>
          <a:stretch>
            <a:fillRect/>
          </a:stretch>
        </p:blipFill>
        <p:spPr bwMode="auto">
          <a:xfrm>
            <a:off x="6019800" y="3921125"/>
            <a:ext cx="2554288" cy="212725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Co-Teaching Approaches</a:t>
            </a:r>
          </a:p>
        </p:txBody>
      </p:sp>
      <p:sp>
        <p:nvSpPr>
          <p:cNvPr id="23555" name="Content Placeholder 1"/>
          <p:cNvSpPr>
            <a:spLocks noGrp="1"/>
          </p:cNvSpPr>
          <p:nvPr>
            <p:ph idx="1"/>
          </p:nvPr>
        </p:nvSpPr>
        <p:spPr/>
        <p:txBody>
          <a:bodyPr/>
          <a:lstStyle/>
          <a:p>
            <a:r>
              <a:rPr lang="en-US" sz="3600"/>
              <a:t>One Teach – One Support</a:t>
            </a:r>
          </a:p>
          <a:p>
            <a:r>
              <a:rPr lang="en-US" sz="3600"/>
              <a:t>Station Teaching</a:t>
            </a:r>
          </a:p>
          <a:p>
            <a:r>
              <a:rPr lang="en-US" sz="3600"/>
              <a:t>Parallel Teaching</a:t>
            </a:r>
          </a:p>
          <a:p>
            <a:r>
              <a:rPr lang="en-US" sz="3600"/>
              <a:t>Alternative Teaching</a:t>
            </a:r>
          </a:p>
          <a:p>
            <a:r>
              <a:rPr lang="en-US" sz="3600"/>
              <a:t>Team Teaching</a:t>
            </a:r>
          </a:p>
          <a:p>
            <a:endParaRPr lang="en-US"/>
          </a:p>
        </p:txBody>
      </p:sp>
      <p:pic>
        <p:nvPicPr>
          <p:cNvPr id="23556" name="Picture 4"/>
          <p:cNvPicPr>
            <a:picLocks noChangeAspect="1" noChangeArrowheads="1"/>
          </p:cNvPicPr>
          <p:nvPr/>
        </p:nvPicPr>
        <p:blipFill>
          <a:blip r:embed="rId3"/>
          <a:srcRect/>
          <a:stretch>
            <a:fillRect/>
          </a:stretch>
        </p:blipFill>
        <p:spPr bwMode="auto">
          <a:xfrm>
            <a:off x="5257800" y="3886200"/>
            <a:ext cx="3440113" cy="213360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t>Co-Teaching Approaches</a:t>
            </a:r>
          </a:p>
        </p:txBody>
      </p:sp>
      <p:pic>
        <p:nvPicPr>
          <p:cNvPr id="24579" name="Content Placeholder 3"/>
          <p:cNvPicPr>
            <a:picLocks noGrp="1" noChangeAspect="1"/>
          </p:cNvPicPr>
          <p:nvPr>
            <p:ph idx="1"/>
          </p:nvPr>
        </p:nvPicPr>
        <p:blipFill>
          <a:blip r:embed="rId3"/>
          <a:srcRect/>
          <a:stretch>
            <a:fillRect/>
          </a:stretch>
        </p:blipFill>
        <p:spPr>
          <a:xfrm>
            <a:off x="547688" y="1600200"/>
            <a:ext cx="7210425" cy="4419600"/>
          </a:xfrm>
        </p:spPr>
      </p:pic>
      <p:sp>
        <p:nvSpPr>
          <p:cNvPr id="3" name="Rectangle 2"/>
          <p:cNvSpPr/>
          <p:nvPr/>
        </p:nvSpPr>
        <p:spPr>
          <a:xfrm>
            <a:off x="2819400" y="3810000"/>
            <a:ext cx="2514600" cy="2209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extBox 4"/>
          <p:cNvSpPr txBox="1"/>
          <p:nvPr/>
        </p:nvSpPr>
        <p:spPr>
          <a:xfrm>
            <a:off x="631825" y="1524000"/>
            <a:ext cx="2187575" cy="307975"/>
          </a:xfrm>
          <a:prstGeom prst="rect">
            <a:avLst/>
          </a:prstGeom>
          <a:solidFill>
            <a:schemeClr val="bg1"/>
          </a:solidFill>
        </p:spPr>
        <p:txBody>
          <a:bodyPr>
            <a:spAutoFit/>
          </a:bodyPr>
          <a:lstStyle/>
          <a:p>
            <a:pPr>
              <a:defRPr/>
            </a:pPr>
            <a:r>
              <a:rPr lang="en-US" sz="1400" b="1" dirty="0">
                <a:latin typeface="+mn-lt"/>
              </a:rPr>
              <a:t>One teach, One support</a:t>
            </a:r>
          </a:p>
        </p:txBody>
      </p:sp>
      <p:sp>
        <p:nvSpPr>
          <p:cNvPr id="2" name="Rectangle 1"/>
          <p:cNvSpPr/>
          <p:nvPr/>
        </p:nvSpPr>
        <p:spPr>
          <a:xfrm>
            <a:off x="457200" y="1447800"/>
            <a:ext cx="2362200" cy="23622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5470525" y="1447800"/>
            <a:ext cx="2146300" cy="23622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2971800" y="1447800"/>
            <a:ext cx="2362200" cy="23622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457200" y="3886200"/>
            <a:ext cx="2362200" cy="22860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475288" y="3886200"/>
            <a:ext cx="2146300" cy="22860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2971800" y="3886200"/>
            <a:ext cx="2362200" cy="22860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ectangle 3"/>
          <p:cNvSpPr/>
          <p:nvPr/>
        </p:nvSpPr>
        <p:spPr>
          <a:xfrm rot="-1080000">
            <a:off x="3077069" y="4336702"/>
            <a:ext cx="2126993" cy="138499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Teachers</a:t>
            </a:r>
          </a:p>
          <a:p>
            <a:pPr algn="ctr">
              <a:defRPr/>
            </a:pP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Choose An</a:t>
            </a:r>
          </a:p>
          <a:p>
            <a:pPr algn="ctr">
              <a:defRPr/>
            </a:pP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Approach</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atin typeface="Arial" pitchFamily="-110" charset="0"/>
                <a:ea typeface="Arial" pitchFamily="-110" charset="0"/>
                <a:cs typeface="Arial" pitchFamily="-110" charset="0"/>
              </a:rPr>
              <a:t>1</a:t>
            </a:r>
            <a:r>
              <a:rPr lang="en-US"/>
              <a:t>. One Teach/One Support</a:t>
            </a:r>
          </a:p>
        </p:txBody>
      </p:sp>
      <p:sp>
        <p:nvSpPr>
          <p:cNvPr id="25603" name="Content Placeholder 1"/>
          <p:cNvSpPr>
            <a:spLocks noGrp="1"/>
          </p:cNvSpPr>
          <p:nvPr>
            <p:ph idx="1"/>
          </p:nvPr>
        </p:nvSpPr>
        <p:spPr>
          <a:xfrm>
            <a:off x="457200" y="1295400"/>
            <a:ext cx="8229600" cy="4830763"/>
          </a:xfrm>
        </p:spPr>
        <p:txBody>
          <a:bodyPr/>
          <a:lstStyle/>
          <a:p>
            <a:pPr marL="0" indent="0" algn="ctr">
              <a:buFontTx/>
              <a:buNone/>
            </a:pPr>
            <a:r>
              <a:rPr lang="en-US"/>
              <a:t>One teacher instructs the class, the other supports individual students during whole class instruction or individual seat work.</a:t>
            </a:r>
          </a:p>
        </p:txBody>
      </p:sp>
      <p:sp>
        <p:nvSpPr>
          <p:cNvPr id="25604" name="Slide Number Placeholder 5"/>
          <p:cNvSpPr>
            <a:spLocks noGrp="1"/>
          </p:cNvSpPr>
          <p:nvPr>
            <p:ph type="sldNum" sz="quarter" idx="12"/>
          </p:nvPr>
        </p:nvSpPr>
        <p:spPr>
          <a:noFill/>
        </p:spPr>
        <p:txBody>
          <a:bodyPr/>
          <a:lstStyle/>
          <a:p>
            <a:fld id="{A0664628-4C21-AE49-8726-BD3EF1DFE80D}" type="slidenum">
              <a:rPr lang="en-US"/>
              <a:pPr/>
              <a:t>5</a:t>
            </a:fld>
            <a:endParaRPr lang="en-US"/>
          </a:p>
        </p:txBody>
      </p:sp>
      <p:pic>
        <p:nvPicPr>
          <p:cNvPr id="99330" name="Picture 2"/>
          <p:cNvPicPr>
            <a:picLocks noChangeAspect="1" noChangeArrowheads="1"/>
          </p:cNvPicPr>
          <p:nvPr/>
        </p:nvPicPr>
        <p:blipFill>
          <a:blip r:embed="rId3"/>
          <a:srcRect/>
          <a:stretch>
            <a:fillRect/>
          </a:stretch>
        </p:blipFill>
        <p:spPr bwMode="auto">
          <a:xfrm>
            <a:off x="1981200" y="3090863"/>
            <a:ext cx="4800600" cy="243840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99331" name="Picture 3"/>
          <p:cNvPicPr>
            <a:picLocks noChangeAspect="1" noChangeArrowheads="1"/>
          </p:cNvPicPr>
          <p:nvPr/>
        </p:nvPicPr>
        <p:blipFill>
          <a:blip r:embed="rId4"/>
          <a:srcRect/>
          <a:stretch>
            <a:fillRect/>
          </a:stretch>
        </p:blipFill>
        <p:spPr bwMode="auto">
          <a:xfrm>
            <a:off x="2133600" y="6029325"/>
            <a:ext cx="4495800" cy="492125"/>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additive="base">
                                        <p:cTn id="7" dur="500" fill="hold"/>
                                        <p:tgtEl>
                                          <p:spTgt spid="99330"/>
                                        </p:tgtEl>
                                        <p:attrNameLst>
                                          <p:attrName>ppt_x</p:attrName>
                                        </p:attrNameLst>
                                      </p:cBhvr>
                                      <p:tavLst>
                                        <p:tav tm="0">
                                          <p:val>
                                            <p:strVal val="1+#ppt_w/2"/>
                                          </p:val>
                                        </p:tav>
                                        <p:tav tm="100000">
                                          <p:val>
                                            <p:strVal val="#ppt_x"/>
                                          </p:val>
                                        </p:tav>
                                      </p:tavLst>
                                    </p:anim>
                                    <p:anim calcmode="lin" valueType="num">
                                      <p:cBhvr additive="base">
                                        <p:cTn id="8" dur="500" fill="hold"/>
                                        <p:tgtEl>
                                          <p:spTgt spid="99330"/>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99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0"/>
            <a:ext cx="8229600" cy="1417638"/>
          </a:xfrm>
        </p:spPr>
        <p:txBody>
          <a:bodyPr/>
          <a:lstStyle/>
          <a:p>
            <a:pPr eaLnBrk="1" hangingPunct="1"/>
            <a:r>
              <a:rPr lang="en-US"/>
              <a:t>2. Station Teaching</a:t>
            </a:r>
          </a:p>
        </p:txBody>
      </p:sp>
      <p:sp>
        <p:nvSpPr>
          <p:cNvPr id="50180" name="Rectangle 3"/>
          <p:cNvSpPr>
            <a:spLocks noGrp="1" noChangeArrowheads="1"/>
          </p:cNvSpPr>
          <p:nvPr>
            <p:ph idx="1"/>
          </p:nvPr>
        </p:nvSpPr>
        <p:spPr>
          <a:xfrm>
            <a:off x="-685800" y="1219200"/>
            <a:ext cx="9829800" cy="4800600"/>
          </a:xfrm>
        </p:spPr>
        <p:txBody>
          <a:bodyPr>
            <a:normAutofit/>
          </a:bodyPr>
          <a:lstStyle/>
          <a:p>
            <a:pPr marL="609600" indent="0" algn="ctr" eaLnBrk="1" hangingPunct="1">
              <a:buFontTx/>
              <a:buNone/>
            </a:pPr>
            <a:r>
              <a:rPr lang="en-US"/>
              <a:t>Each teacher teaches a distinct lesson to one group.</a:t>
            </a:r>
          </a:p>
          <a:p>
            <a:pPr marL="609600" indent="0" algn="ctr" eaLnBrk="1" hangingPunct="1">
              <a:buFontTx/>
              <a:buNone/>
            </a:pPr>
            <a:r>
              <a:rPr lang="en-US"/>
              <a:t>Groups rotate through each station.</a:t>
            </a:r>
          </a:p>
          <a:p>
            <a:pPr marL="609600" indent="0" algn="ctr" eaLnBrk="1" hangingPunct="1">
              <a:lnSpc>
                <a:spcPct val="90000"/>
              </a:lnSpc>
              <a:buFont typeface="Franklin Gothic Book" pitchFamily="-110" charset="0"/>
              <a:buAutoNum type="arabicPeriod" startAt="3"/>
            </a:pPr>
            <a:endParaRPr lang="en-US"/>
          </a:p>
          <a:p>
            <a:pPr marL="609600" indent="0" algn="ctr" eaLnBrk="1" hangingPunct="1">
              <a:lnSpc>
                <a:spcPct val="90000"/>
              </a:lnSpc>
              <a:buFont typeface="Wingdings" pitchFamily="-110" charset="2"/>
              <a:buNone/>
            </a:pPr>
            <a:endParaRPr lang="en-US" sz="2800"/>
          </a:p>
        </p:txBody>
      </p:sp>
      <p:sp>
        <p:nvSpPr>
          <p:cNvPr id="26628" name="Slide Number Placeholder 5"/>
          <p:cNvSpPr>
            <a:spLocks noGrp="1"/>
          </p:cNvSpPr>
          <p:nvPr>
            <p:ph type="sldNum" sz="quarter" idx="12"/>
          </p:nvPr>
        </p:nvSpPr>
        <p:spPr>
          <a:noFill/>
        </p:spPr>
        <p:txBody>
          <a:bodyPr/>
          <a:lstStyle/>
          <a:p>
            <a:fld id="{8C2FD532-9308-744E-B503-410AAACAE764}" type="slidenum">
              <a:rPr lang="en-US"/>
              <a:pPr/>
              <a:t>6</a:t>
            </a:fld>
            <a:endParaRPr lang="en-US"/>
          </a:p>
        </p:txBody>
      </p:sp>
      <p:pic>
        <p:nvPicPr>
          <p:cNvPr id="36869" name="Picture 5"/>
          <p:cNvPicPr>
            <a:picLocks noChangeAspect="1" noChangeArrowheads="1"/>
          </p:cNvPicPr>
          <p:nvPr/>
        </p:nvPicPr>
        <p:blipFill>
          <a:blip r:embed="rId3"/>
          <a:srcRect/>
          <a:stretch>
            <a:fillRect/>
          </a:stretch>
        </p:blipFill>
        <p:spPr bwMode="auto">
          <a:xfrm>
            <a:off x="2354263" y="2971800"/>
            <a:ext cx="4800600" cy="2595563"/>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6" name="Picture 3"/>
          <p:cNvPicPr>
            <a:picLocks noChangeAspect="1" noChangeArrowheads="1"/>
          </p:cNvPicPr>
          <p:nvPr/>
        </p:nvPicPr>
        <p:blipFill>
          <a:blip r:embed="rId4"/>
          <a:srcRect/>
          <a:stretch>
            <a:fillRect/>
          </a:stretch>
        </p:blipFill>
        <p:spPr bwMode="auto">
          <a:xfrm>
            <a:off x="2497138" y="6054725"/>
            <a:ext cx="4514850" cy="314325"/>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6869"/>
                                        </p:tgtEl>
                                        <p:attrNameLst>
                                          <p:attrName>style.visibility</p:attrName>
                                        </p:attrNameLst>
                                      </p:cBhvr>
                                      <p:to>
                                        <p:strVal val="visible"/>
                                      </p:to>
                                    </p:set>
                                    <p:anim calcmode="lin" valueType="num">
                                      <p:cBhvr additive="base">
                                        <p:cTn id="7" dur="500" fill="hold"/>
                                        <p:tgtEl>
                                          <p:spTgt spid="36869"/>
                                        </p:tgtEl>
                                        <p:attrNameLst>
                                          <p:attrName>ppt_x</p:attrName>
                                        </p:attrNameLst>
                                      </p:cBhvr>
                                      <p:tavLst>
                                        <p:tav tm="0">
                                          <p:val>
                                            <p:strVal val="1+#ppt_w/2"/>
                                          </p:val>
                                        </p:tav>
                                        <p:tav tm="100000">
                                          <p:val>
                                            <p:strVal val="#ppt_x"/>
                                          </p:val>
                                        </p:tav>
                                      </p:tavLst>
                                    </p:anim>
                                    <p:anim calcmode="lin" valueType="num">
                                      <p:cBhvr additive="base">
                                        <p:cTn id="8" dur="500" fill="hold"/>
                                        <p:tgtEl>
                                          <p:spTgt spid="36869"/>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0"/>
            <a:ext cx="8229600" cy="1417638"/>
          </a:xfrm>
        </p:spPr>
        <p:txBody>
          <a:bodyPr/>
          <a:lstStyle/>
          <a:p>
            <a:pPr eaLnBrk="1" hangingPunct="1"/>
            <a:r>
              <a:rPr lang="en-US"/>
              <a:t>3. Parallel Teaching</a:t>
            </a:r>
          </a:p>
        </p:txBody>
      </p:sp>
      <p:sp>
        <p:nvSpPr>
          <p:cNvPr id="27651" name="Rectangle 3"/>
          <p:cNvSpPr>
            <a:spLocks noGrp="1" noChangeArrowheads="1"/>
          </p:cNvSpPr>
          <p:nvPr>
            <p:ph idx="1"/>
          </p:nvPr>
        </p:nvSpPr>
        <p:spPr>
          <a:xfrm>
            <a:off x="685800" y="1346200"/>
            <a:ext cx="8077200" cy="4724400"/>
          </a:xfrm>
        </p:spPr>
        <p:txBody>
          <a:bodyPr/>
          <a:lstStyle/>
          <a:p>
            <a:pPr marL="609600" indent="-609600" algn="ctr" eaLnBrk="1" hangingPunct="1">
              <a:lnSpc>
                <a:spcPct val="90000"/>
              </a:lnSpc>
              <a:buFontTx/>
              <a:buNone/>
            </a:pPr>
            <a:r>
              <a:rPr lang="en-US"/>
              <a:t>Two heterogeneous groups are each taught the same lesson by one of the teachers</a:t>
            </a:r>
          </a:p>
          <a:p>
            <a:pPr marL="609600" indent="-609600" eaLnBrk="1" hangingPunct="1">
              <a:lnSpc>
                <a:spcPct val="90000"/>
              </a:lnSpc>
              <a:buFont typeface="Wingdings" pitchFamily="-110" charset="2"/>
              <a:buNone/>
            </a:pPr>
            <a:endParaRPr lang="en-US" sz="2800"/>
          </a:p>
        </p:txBody>
      </p:sp>
      <p:sp>
        <p:nvSpPr>
          <p:cNvPr id="27652" name="Slide Number Placeholder 5"/>
          <p:cNvSpPr>
            <a:spLocks noGrp="1"/>
          </p:cNvSpPr>
          <p:nvPr>
            <p:ph type="sldNum" sz="quarter" idx="12"/>
          </p:nvPr>
        </p:nvSpPr>
        <p:spPr>
          <a:noFill/>
        </p:spPr>
        <p:txBody>
          <a:bodyPr/>
          <a:lstStyle/>
          <a:p>
            <a:fld id="{12C9552D-F139-0240-8FF2-B1D278397588}" type="slidenum">
              <a:rPr lang="en-US"/>
              <a:pPr/>
              <a:t>7</a:t>
            </a:fld>
            <a:endParaRPr lang="en-US"/>
          </a:p>
        </p:txBody>
      </p:sp>
      <p:pic>
        <p:nvPicPr>
          <p:cNvPr id="100354" name="Picture 2"/>
          <p:cNvPicPr>
            <a:picLocks noChangeAspect="1" noChangeArrowheads="1"/>
          </p:cNvPicPr>
          <p:nvPr/>
        </p:nvPicPr>
        <p:blipFill>
          <a:blip r:embed="rId3"/>
          <a:srcRect/>
          <a:stretch>
            <a:fillRect/>
          </a:stretch>
        </p:blipFill>
        <p:spPr bwMode="auto">
          <a:xfrm>
            <a:off x="2438400" y="2617788"/>
            <a:ext cx="4267200" cy="250190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6" name="Picture 3"/>
          <p:cNvPicPr>
            <a:picLocks noChangeAspect="1" noChangeArrowheads="1"/>
          </p:cNvPicPr>
          <p:nvPr/>
        </p:nvPicPr>
        <p:blipFill>
          <a:blip r:embed="rId4"/>
          <a:srcRect/>
          <a:stretch>
            <a:fillRect/>
          </a:stretch>
        </p:blipFill>
        <p:spPr bwMode="auto">
          <a:xfrm>
            <a:off x="2438400" y="5872163"/>
            <a:ext cx="4267200" cy="376237"/>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additive="base">
                                        <p:cTn id="7" dur="500" fill="hold"/>
                                        <p:tgtEl>
                                          <p:spTgt spid="100354"/>
                                        </p:tgtEl>
                                        <p:attrNameLst>
                                          <p:attrName>ppt_x</p:attrName>
                                        </p:attrNameLst>
                                      </p:cBhvr>
                                      <p:tavLst>
                                        <p:tav tm="0">
                                          <p:val>
                                            <p:strVal val="1+#ppt_w/2"/>
                                          </p:val>
                                        </p:tav>
                                        <p:tav tm="100000">
                                          <p:val>
                                            <p:strVal val="#ppt_x"/>
                                          </p:val>
                                        </p:tav>
                                      </p:tavLst>
                                    </p:anim>
                                    <p:anim calcmode="lin" valueType="num">
                                      <p:cBhvr additive="base">
                                        <p:cTn id="8" dur="500" fill="hold"/>
                                        <p:tgtEl>
                                          <p:spTgt spid="100354"/>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76200"/>
            <a:ext cx="8229600" cy="1143000"/>
          </a:xfrm>
        </p:spPr>
        <p:txBody>
          <a:bodyPr/>
          <a:lstStyle/>
          <a:p>
            <a:pPr eaLnBrk="1" hangingPunct="1"/>
            <a:r>
              <a:rPr lang="en-US"/>
              <a:t>4. Alternative Teaching</a:t>
            </a:r>
          </a:p>
        </p:txBody>
      </p:sp>
      <p:sp>
        <p:nvSpPr>
          <p:cNvPr id="37892" name="Rectangle 3"/>
          <p:cNvSpPr>
            <a:spLocks noGrp="1" noChangeArrowheads="1"/>
          </p:cNvSpPr>
          <p:nvPr>
            <p:ph idx="1"/>
          </p:nvPr>
        </p:nvSpPr>
        <p:spPr>
          <a:xfrm>
            <a:off x="228600" y="1341438"/>
            <a:ext cx="8229600" cy="4906962"/>
          </a:xfrm>
        </p:spPr>
        <p:txBody>
          <a:bodyPr>
            <a:normAutofit/>
          </a:bodyPr>
          <a:lstStyle/>
          <a:p>
            <a:pPr marL="514350" indent="0" algn="ctr" eaLnBrk="1" hangingPunct="1">
              <a:spcBef>
                <a:spcPts val="575"/>
              </a:spcBef>
              <a:buFontTx/>
              <a:buNone/>
            </a:pPr>
            <a:r>
              <a:rPr lang="en-US"/>
              <a:t>One teacher provides instruction for a small group of students while the other teacher works with the larger group.</a:t>
            </a:r>
          </a:p>
          <a:p>
            <a:pPr marL="514350" indent="0" eaLnBrk="1" hangingPunct="1">
              <a:spcBef>
                <a:spcPts val="575"/>
              </a:spcBef>
              <a:buFont typeface="Wingdings" pitchFamily="-110" charset="2"/>
              <a:buNone/>
            </a:pPr>
            <a:endParaRPr lang="en-US" sz="2800"/>
          </a:p>
          <a:p>
            <a:pPr marL="514350" indent="0" eaLnBrk="1" hangingPunct="1">
              <a:spcBef>
                <a:spcPts val="575"/>
              </a:spcBef>
              <a:buFont typeface="Wingdings 2" pitchFamily="-110" charset="2"/>
              <a:buChar char=""/>
            </a:pPr>
            <a:endParaRPr lang="en-US" sz="2800"/>
          </a:p>
          <a:p>
            <a:pPr marL="514350" indent="0" eaLnBrk="1" hangingPunct="1">
              <a:spcBef>
                <a:spcPts val="575"/>
              </a:spcBef>
              <a:buFont typeface="Wingdings 2" pitchFamily="-110" charset="2"/>
              <a:buChar char=""/>
            </a:pPr>
            <a:endParaRPr lang="en-US" sz="2800"/>
          </a:p>
          <a:p>
            <a:pPr marL="514350" indent="0" eaLnBrk="1" hangingPunct="1">
              <a:spcBef>
                <a:spcPts val="575"/>
              </a:spcBef>
              <a:buFont typeface="Wingdings 2" pitchFamily="-110" charset="2"/>
              <a:buChar char=""/>
            </a:pPr>
            <a:endParaRPr lang="en-US" sz="2800"/>
          </a:p>
        </p:txBody>
      </p:sp>
      <p:sp>
        <p:nvSpPr>
          <p:cNvPr id="28676" name="Slide Number Placeholder 5"/>
          <p:cNvSpPr>
            <a:spLocks noGrp="1"/>
          </p:cNvSpPr>
          <p:nvPr>
            <p:ph type="sldNum" sz="quarter" idx="12"/>
          </p:nvPr>
        </p:nvSpPr>
        <p:spPr>
          <a:noFill/>
        </p:spPr>
        <p:txBody>
          <a:bodyPr/>
          <a:lstStyle/>
          <a:p>
            <a:fld id="{93020C4D-D18F-3F4B-B5BB-408775AE9CA8}" type="slidenum">
              <a:rPr lang="en-US"/>
              <a:pPr/>
              <a:t>8</a:t>
            </a:fld>
            <a:endParaRPr lang="en-US"/>
          </a:p>
        </p:txBody>
      </p:sp>
      <p:pic>
        <p:nvPicPr>
          <p:cNvPr id="37893" name="Picture 5"/>
          <p:cNvPicPr>
            <a:picLocks noChangeAspect="1" noChangeArrowheads="1"/>
          </p:cNvPicPr>
          <p:nvPr/>
        </p:nvPicPr>
        <p:blipFill>
          <a:blip r:embed="rId3"/>
          <a:srcRect/>
          <a:stretch>
            <a:fillRect/>
          </a:stretch>
        </p:blipFill>
        <p:spPr bwMode="auto">
          <a:xfrm>
            <a:off x="2366963" y="3200400"/>
            <a:ext cx="4262437" cy="2574925"/>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6" name="Picture 3"/>
          <p:cNvPicPr>
            <a:picLocks noChangeAspect="1" noChangeArrowheads="1"/>
          </p:cNvPicPr>
          <p:nvPr/>
        </p:nvPicPr>
        <p:blipFill>
          <a:blip r:embed="rId4"/>
          <a:srcRect/>
          <a:stretch>
            <a:fillRect/>
          </a:stretch>
        </p:blipFill>
        <p:spPr bwMode="auto">
          <a:xfrm>
            <a:off x="2290763" y="6154738"/>
            <a:ext cx="4414837" cy="44450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7893"/>
                                        </p:tgtEl>
                                        <p:attrNameLst>
                                          <p:attrName>style.visibility</p:attrName>
                                        </p:attrNameLst>
                                      </p:cBhvr>
                                      <p:to>
                                        <p:strVal val="visible"/>
                                      </p:to>
                                    </p:set>
                                    <p:anim calcmode="lin" valueType="num">
                                      <p:cBhvr additive="base">
                                        <p:cTn id="7" dur="500" fill="hold"/>
                                        <p:tgtEl>
                                          <p:spTgt spid="37893"/>
                                        </p:tgtEl>
                                        <p:attrNameLst>
                                          <p:attrName>ppt_x</p:attrName>
                                        </p:attrNameLst>
                                      </p:cBhvr>
                                      <p:tavLst>
                                        <p:tav tm="0">
                                          <p:val>
                                            <p:strVal val="1+#ppt_w/2"/>
                                          </p:val>
                                        </p:tav>
                                        <p:tav tm="100000">
                                          <p:val>
                                            <p:strVal val="#ppt_x"/>
                                          </p:val>
                                        </p:tav>
                                      </p:tavLst>
                                    </p:anim>
                                    <p:anim calcmode="lin" valueType="num">
                                      <p:cBhvr additive="base">
                                        <p:cTn id="8" dur="500" fill="hold"/>
                                        <p:tgtEl>
                                          <p:spTgt spid="37893"/>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152400"/>
            <a:ext cx="8229600" cy="1143000"/>
          </a:xfrm>
        </p:spPr>
        <p:txBody>
          <a:bodyPr/>
          <a:lstStyle/>
          <a:p>
            <a:pPr eaLnBrk="1" hangingPunct="1"/>
            <a:r>
              <a:rPr lang="en-US"/>
              <a:t>5. Team Teaching</a:t>
            </a:r>
          </a:p>
        </p:txBody>
      </p:sp>
      <p:sp>
        <p:nvSpPr>
          <p:cNvPr id="29699" name="Content Placeholder 2"/>
          <p:cNvSpPr>
            <a:spLocks noGrp="1"/>
          </p:cNvSpPr>
          <p:nvPr>
            <p:ph idx="1"/>
          </p:nvPr>
        </p:nvSpPr>
        <p:spPr>
          <a:xfrm>
            <a:off x="457200" y="1371600"/>
            <a:ext cx="8229600" cy="4830763"/>
          </a:xfrm>
        </p:spPr>
        <p:txBody>
          <a:bodyPr/>
          <a:lstStyle/>
          <a:p>
            <a:pPr algn="ctr" eaLnBrk="1" hangingPunct="1">
              <a:buFontTx/>
              <a:buNone/>
            </a:pPr>
            <a:r>
              <a:rPr lang="en-US"/>
              <a:t>Both teachers provide instruction to the class together.  The two teachers take turns instructing, modeling, charting, etc.</a:t>
            </a:r>
          </a:p>
          <a:p>
            <a:pPr algn="ctr" eaLnBrk="1" hangingPunct="1">
              <a:buFontTx/>
              <a:buNone/>
            </a:pPr>
            <a:endParaRPr lang="en-US"/>
          </a:p>
          <a:p>
            <a:pPr algn="ctr" eaLnBrk="1" hangingPunct="1">
              <a:buFontTx/>
              <a:buNone/>
            </a:pPr>
            <a:endParaRPr lang="en-US"/>
          </a:p>
          <a:p>
            <a:pPr algn="ctr" eaLnBrk="1" hangingPunct="1">
              <a:buFontTx/>
              <a:buNone/>
            </a:pPr>
            <a:endParaRPr lang="en-US"/>
          </a:p>
        </p:txBody>
      </p:sp>
      <p:pic>
        <p:nvPicPr>
          <p:cNvPr id="4" name="Picture 2"/>
          <p:cNvPicPr>
            <a:picLocks noChangeAspect="1" noChangeArrowheads="1"/>
          </p:cNvPicPr>
          <p:nvPr/>
        </p:nvPicPr>
        <p:blipFill>
          <a:blip r:embed="rId3"/>
          <a:srcRect/>
          <a:stretch>
            <a:fillRect/>
          </a:stretch>
        </p:blipFill>
        <p:spPr bwMode="auto">
          <a:xfrm>
            <a:off x="2286000" y="3276600"/>
            <a:ext cx="4343400" cy="2474913"/>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pic>
        <p:nvPicPr>
          <p:cNvPr id="5" name="Picture 3"/>
          <p:cNvPicPr>
            <a:picLocks noChangeAspect="1" noChangeArrowheads="1"/>
          </p:cNvPicPr>
          <p:nvPr/>
        </p:nvPicPr>
        <p:blipFill>
          <a:blip r:embed="rId4"/>
          <a:srcRect/>
          <a:stretch>
            <a:fillRect/>
          </a:stretch>
        </p:blipFill>
        <p:spPr bwMode="auto">
          <a:xfrm>
            <a:off x="2286000" y="6019800"/>
            <a:ext cx="4648200" cy="454025"/>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p:spPr>
      </p:pic>
      <p:sp>
        <p:nvSpPr>
          <p:cNvPr id="29702" name="Slide Number Placeholder 1"/>
          <p:cNvSpPr>
            <a:spLocks noGrp="1"/>
          </p:cNvSpPr>
          <p:nvPr>
            <p:ph type="sldNum" sz="quarter" idx="12"/>
          </p:nvPr>
        </p:nvSpPr>
        <p:spPr>
          <a:noFill/>
        </p:spPr>
        <p:txBody>
          <a:bodyPr/>
          <a:lstStyle/>
          <a:p>
            <a:fld id="{4F0BBA51-C33B-1E48-93E6-E25484E29384}" type="slidenum">
              <a:rPr lang="en-US"/>
              <a:pPr/>
              <a:t>9</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1660</Words>
  <Application>Microsoft Macintosh PowerPoint</Application>
  <PresentationFormat>On-screen Show (4:3)</PresentationFormat>
  <Paragraphs>160</Paragraphs>
  <Slides>11</Slides>
  <Notes>11</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What Co-Teaching IS . . . </vt:lpstr>
      <vt:lpstr>Essential Question of Co-Teaching </vt:lpstr>
      <vt:lpstr>Co-Teaching Approaches</vt:lpstr>
      <vt:lpstr>Co-Teaching Approaches</vt:lpstr>
      <vt:lpstr>1. One Teach/One Support</vt:lpstr>
      <vt:lpstr>2. Station Teaching</vt:lpstr>
      <vt:lpstr>3. Parallel Teaching</vt:lpstr>
      <vt:lpstr>4. Alternative Teaching</vt:lpstr>
      <vt:lpstr>5. Team Teaching</vt:lpstr>
      <vt:lpstr>Factors in Selecting Co-Teaching Approaches</vt:lpstr>
      <vt:lpstr>Selecting Co-Teaching Approaches</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Co-Teaching IS . . . </dc:title>
  <dc:creator>K</dc:creator>
  <cp:lastModifiedBy>K</cp:lastModifiedBy>
  <cp:revision>1</cp:revision>
  <dcterms:created xsi:type="dcterms:W3CDTF">2014-08-27T13:45:19Z</dcterms:created>
  <dcterms:modified xsi:type="dcterms:W3CDTF">2014-08-27T13:56:17Z</dcterms:modified>
</cp:coreProperties>
</file>